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861" r:id="rId6"/>
    <p:sldId id="1259" r:id="rId7"/>
    <p:sldId id="1261" r:id="rId8"/>
    <p:sldId id="1275" r:id="rId9"/>
    <p:sldId id="1276" r:id="rId10"/>
    <p:sldId id="1262" r:id="rId11"/>
    <p:sldId id="1277" r:id="rId12"/>
    <p:sldId id="1263" r:id="rId13"/>
    <p:sldId id="1278" r:id="rId14"/>
    <p:sldId id="1279" r:id="rId15"/>
    <p:sldId id="1280" r:id="rId16"/>
    <p:sldId id="1281" r:id="rId17"/>
    <p:sldId id="1282" r:id="rId18"/>
    <p:sldId id="767" r:id="rId19"/>
    <p:sldId id="1283" r:id="rId20"/>
    <p:sldId id="1284" r:id="rId21"/>
    <p:sldId id="1285" r:id="rId22"/>
    <p:sldId id="2144867320" r:id="rId23"/>
    <p:sldId id="2144867319" r:id="rId24"/>
    <p:sldId id="2144867323" r:id="rId25"/>
    <p:sldId id="1264" r:id="rId26"/>
    <p:sldId id="1286" r:id="rId27"/>
    <p:sldId id="1287" r:id="rId28"/>
    <p:sldId id="1288" r:id="rId29"/>
    <p:sldId id="2144867310" r:id="rId30"/>
    <p:sldId id="2144867305" r:id="rId31"/>
    <p:sldId id="2144867292" r:id="rId32"/>
    <p:sldId id="2144867302" r:id="rId33"/>
    <p:sldId id="2144867303" r:id="rId34"/>
    <p:sldId id="2144867304" r:id="rId35"/>
    <p:sldId id="2144867321" r:id="rId36"/>
    <p:sldId id="1265" r:id="rId37"/>
    <p:sldId id="1266" r:id="rId38"/>
    <p:sldId id="1269" r:id="rId39"/>
    <p:sldId id="1267" r:id="rId40"/>
    <p:sldId id="1268" r:id="rId41"/>
    <p:sldId id="1050" r:id="rId42"/>
    <p:sldId id="1051" r:id="rId43"/>
    <p:sldId id="783" r:id="rId44"/>
    <p:sldId id="2144867322"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7185"/>
  </p:normalViewPr>
  <p:slideViewPr>
    <p:cSldViewPr snapToObjects="1">
      <p:cViewPr varScale="1">
        <p:scale>
          <a:sx n="179" d="100"/>
          <a:sy n="179" d="100"/>
        </p:scale>
        <p:origin x="504" y="28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85904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10</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358474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06097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92371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226119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271992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66071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aws.amazon.com/IAM/latest/UserGuide/access_policies.html" TargetMode="Externa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amunda.com/blog/2023/02/orchestration-vs-choreography/" TargetMode="External"/><Relationship Id="rId2" Type="http://schemas.openxmlformats.org/officeDocument/2006/relationships/hyperlink" Target="https://ninetailed.io/blog/microservices-orchestration/" TargetMode="External"/><Relationship Id="rId1" Type="http://schemas.openxmlformats.org/officeDocument/2006/relationships/slideLayout" Target="../slideLayouts/slideLayout1.xml"/><Relationship Id="rId5" Type="http://schemas.openxmlformats.org/officeDocument/2006/relationships/hyperlink" Target="https://betterprogramming.pub/microservice-orchestration-vs-choreography-5595b602fe3b" TargetMode="External"/><Relationship Id="rId4" Type="http://schemas.openxmlformats.org/officeDocument/2006/relationships/hyperlink" Target="https://docs.aws.amazon.com/prescriptive-guidance/latest/cloud-design-patterns/orchestration-choreography.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8: EDA Examples, API GW, JWT, Pagination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01F6-05C1-11DB-A7DA-C558C5A6A4A4}"/>
              </a:ext>
            </a:extLst>
          </p:cNvPr>
          <p:cNvSpPr>
            <a:spLocks noGrp="1"/>
          </p:cNvSpPr>
          <p:nvPr>
            <p:ph type="title"/>
          </p:nvPr>
        </p:nvSpPr>
        <p:spPr/>
        <p:txBody>
          <a:bodyPr/>
          <a:lstStyle/>
          <a:p>
            <a:r>
              <a:rPr lang="en-US" dirty="0"/>
              <a:t>REST is Stateless </a:t>
            </a:r>
            <a:r>
              <a:rPr lang="en-US" sz="1400" dirty="0"/>
              <a:t>(https://</a:t>
            </a:r>
            <a:r>
              <a:rPr lang="en-US" sz="1400" dirty="0" err="1"/>
              <a:t>restfulapi.net</a:t>
            </a:r>
            <a:r>
              <a:rPr lang="en-US" sz="1400" dirty="0"/>
              <a:t>/statelessness/)</a:t>
            </a:r>
          </a:p>
        </p:txBody>
      </p:sp>
      <p:pic>
        <p:nvPicPr>
          <p:cNvPr id="4" name="Picture 3">
            <a:extLst>
              <a:ext uri="{FF2B5EF4-FFF2-40B4-BE49-F238E27FC236}">
                <a16:creationId xmlns:a16="http://schemas.microsoft.com/office/drawing/2014/main" id="{4ECE9535-6510-F2B9-2624-33740CEF80A2}"/>
              </a:ext>
            </a:extLst>
          </p:cNvPr>
          <p:cNvPicPr>
            <a:picLocks noChangeAspect="1"/>
          </p:cNvPicPr>
          <p:nvPr/>
        </p:nvPicPr>
        <p:blipFill>
          <a:blip r:embed="rId2"/>
          <a:stretch>
            <a:fillRect/>
          </a:stretch>
        </p:blipFill>
        <p:spPr>
          <a:xfrm>
            <a:off x="27734" y="590550"/>
            <a:ext cx="4495800" cy="2871663"/>
          </a:xfrm>
          <a:prstGeom prst="rect">
            <a:avLst/>
          </a:prstGeom>
        </p:spPr>
      </p:pic>
      <p:pic>
        <p:nvPicPr>
          <p:cNvPr id="5" name="Picture 4">
            <a:extLst>
              <a:ext uri="{FF2B5EF4-FFF2-40B4-BE49-F238E27FC236}">
                <a16:creationId xmlns:a16="http://schemas.microsoft.com/office/drawing/2014/main" id="{E3203EBC-9DB0-4A56-F32F-7F8A56EE6CC9}"/>
              </a:ext>
            </a:extLst>
          </p:cNvPr>
          <p:cNvPicPr>
            <a:picLocks noChangeAspect="1"/>
          </p:cNvPicPr>
          <p:nvPr/>
        </p:nvPicPr>
        <p:blipFill>
          <a:blip r:embed="rId3"/>
          <a:stretch>
            <a:fillRect/>
          </a:stretch>
        </p:blipFill>
        <p:spPr>
          <a:xfrm>
            <a:off x="4591050" y="514350"/>
            <a:ext cx="4117134" cy="3098800"/>
          </a:xfrm>
          <a:prstGeom prst="rect">
            <a:avLst/>
          </a:prstGeom>
        </p:spPr>
      </p:pic>
    </p:spTree>
    <p:extLst>
      <p:ext uri="{BB962C8B-B14F-4D97-AF65-F5344CB8AC3E}">
        <p14:creationId xmlns:p14="http://schemas.microsoft.com/office/powerpoint/2010/main" val="30938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4" name="TextBox 3">
            <a:extLst>
              <a:ext uri="{FF2B5EF4-FFF2-40B4-BE49-F238E27FC236}">
                <a16:creationId xmlns:a16="http://schemas.microsoft.com/office/drawing/2014/main" id="{E5ECBEA2-C427-DD95-479D-F77FFEAAFB58}"/>
              </a:ext>
            </a:extLst>
          </p:cNvPr>
          <p:cNvSpPr txBox="1"/>
          <p:nvPr/>
        </p:nvSpPr>
        <p:spPr>
          <a:xfrm>
            <a:off x="4348572" y="2038350"/>
            <a:ext cx="4074064" cy="2523768"/>
          </a:xfrm>
          <a:prstGeom prst="rect">
            <a:avLst/>
          </a:prstGeom>
          <a:noFill/>
        </p:spPr>
        <p:txBody>
          <a:bodyPr wrap="none" rtlCol="0">
            <a:spAutoFit/>
          </a:bodyPr>
          <a:lstStyle/>
          <a:p>
            <a:r>
              <a:rPr lang="en-US" sz="1600" dirty="0"/>
              <a:t>Many platforms provided server-side functions</a:t>
            </a:r>
            <a:br>
              <a:rPr lang="en-US" sz="1600" dirty="0"/>
            </a:br>
            <a:r>
              <a:rPr lang="en-US" sz="1600" dirty="0"/>
              <a:t>to save session/conversation/application state.</a:t>
            </a:r>
          </a:p>
          <a:p>
            <a:pPr marL="285750" indent="-285750">
              <a:buFont typeface="Arial" panose="020B0604020202020204" pitchFamily="34" charset="0"/>
              <a:buChar char="•"/>
            </a:pPr>
            <a:r>
              <a:rPr lang="en-US" sz="1400" dirty="0"/>
              <a:t>Caching results of previous DB queries.</a:t>
            </a:r>
          </a:p>
          <a:p>
            <a:pPr marL="285750" indent="-285750">
              <a:buFont typeface="Arial" panose="020B0604020202020204" pitchFamily="34" charset="0"/>
              <a:buChar char="•"/>
            </a:pPr>
            <a:r>
              <a:rPr lang="en-US" sz="1400" dirty="0"/>
              <a:t>Current navigation position in a complex,</a:t>
            </a:r>
            <a:br>
              <a:rPr lang="en-US" sz="1400" dirty="0"/>
            </a:br>
            <a:r>
              <a:rPr lang="en-US" sz="1400" dirty="0"/>
              <a:t>multi-page application.</a:t>
            </a:r>
          </a:p>
          <a:p>
            <a:pPr marL="285750" indent="-285750">
              <a:buFont typeface="Arial" panose="020B0604020202020204" pitchFamily="34" charset="0"/>
              <a:buChar char="•"/>
            </a:pPr>
            <a:r>
              <a:rPr lang="en-US" sz="1400" dirty="0"/>
              <a:t>etc.</a:t>
            </a:r>
          </a:p>
          <a:p>
            <a:r>
              <a:rPr lang="en-US" sz="1400" dirty="0"/>
              <a:t>REST keeps the information in various headers</a:t>
            </a:r>
            <a:br>
              <a:rPr lang="en-US" sz="1400" dirty="0"/>
            </a:br>
            <a:r>
              <a:rPr lang="en-US" sz="1400" dirty="0"/>
              <a:t>or cookies. The browser re-provides the information</a:t>
            </a:r>
            <a:br>
              <a:rPr lang="en-US" sz="1400" dirty="0"/>
            </a:br>
            <a:r>
              <a:rPr lang="en-US" sz="1400" dirty="0"/>
              <a:t>on each request.</a:t>
            </a:r>
          </a:p>
          <a:p>
            <a:endParaRPr lang="en-US" sz="1400" dirty="0"/>
          </a:p>
          <a:p>
            <a:r>
              <a:rPr lang="en-US" sz="1400" dirty="0"/>
              <a:t>This is another use for JWT.</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05702-70DA-3536-6676-7F193E324FAA}"/>
              </a:ext>
            </a:extLst>
          </p:cNvPr>
          <p:cNvSpPr>
            <a:spLocks noGrp="1"/>
          </p:cNvSpPr>
          <p:nvPr>
            <p:ph type="title"/>
          </p:nvPr>
        </p:nvSpPr>
        <p:spPr/>
        <p:txBody>
          <a:bodyPr/>
          <a:lstStyle/>
          <a:p>
            <a:r>
              <a:rPr lang="en-US" dirty="0"/>
              <a:t>Lambda Authorizer</a:t>
            </a:r>
          </a:p>
        </p:txBody>
      </p:sp>
      <p:pic>
        <p:nvPicPr>
          <p:cNvPr id="12290" name="Picture 2" descr="&#10;        API Gateway Lambda authorization workflow&#10;      ">
            <a:extLst>
              <a:ext uri="{FF2B5EF4-FFF2-40B4-BE49-F238E27FC236}">
                <a16:creationId xmlns:a16="http://schemas.microsoft.com/office/drawing/2014/main" id="{1723B54E-20C3-FD1D-281F-4A25B163C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7212"/>
            <a:ext cx="71628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6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27415-FDF2-AE88-4FFC-A388CB857228}"/>
              </a:ext>
            </a:extLst>
          </p:cNvPr>
          <p:cNvSpPr>
            <a:spLocks noGrp="1"/>
          </p:cNvSpPr>
          <p:nvPr>
            <p:ph idx="1"/>
          </p:nvPr>
        </p:nvSpPr>
        <p:spPr>
          <a:xfrm>
            <a:off x="152400" y="514350"/>
            <a:ext cx="8839200" cy="4114800"/>
          </a:xfrm>
        </p:spPr>
        <p:txBody>
          <a:bodyPr/>
          <a:lstStyle/>
          <a:p>
            <a:r>
              <a:rPr lang="en-US" sz="1400" dirty="0"/>
              <a:t>Show /Users/</a:t>
            </a:r>
            <a:r>
              <a:rPr lang="en-US" sz="1400" dirty="0" err="1"/>
              <a:t>donaldferguson</a:t>
            </a:r>
            <a:r>
              <a:rPr lang="en-US" sz="1400" dirty="0"/>
              <a:t>/Dropbox/0-F23-Projects/</a:t>
            </a:r>
            <a:r>
              <a:rPr lang="en-US" sz="1400" dirty="0" err="1"/>
              <a:t>courseworks</a:t>
            </a:r>
            <a:r>
              <a:rPr lang="en-US" sz="1400" dirty="0"/>
              <a:t>-lambda/authorizer/</a:t>
            </a:r>
            <a:r>
              <a:rPr lang="en-US" sz="1400" dirty="0" err="1"/>
              <a:t>example_authorizer.py</a:t>
            </a:r>
            <a:endParaRPr lang="en-US" sz="1400" dirty="0"/>
          </a:p>
          <a:p>
            <a:r>
              <a:rPr lang="en-US" sz="1400" dirty="0"/>
              <a:t>The basic concepts in an authorization decision are:</a:t>
            </a:r>
          </a:p>
          <a:p>
            <a:pPr lvl="1"/>
            <a:r>
              <a:rPr lang="en-US" sz="1200" dirty="0"/>
              <a:t>Who is the user/identity?</a:t>
            </a:r>
          </a:p>
          <a:p>
            <a:pPr lvl="1"/>
            <a:r>
              <a:rPr lang="en-US" sz="1200" dirty="0"/>
              <a:t>What is the “ID” of the thing being touched?</a:t>
            </a:r>
          </a:p>
          <a:p>
            <a:pPr lvl="1"/>
            <a:r>
              <a:rPr lang="en-US" sz="1200" dirty="0"/>
              <a:t>What is the operation being performed?</a:t>
            </a:r>
          </a:p>
          <a:p>
            <a:r>
              <a:rPr lang="en-US" sz="1400" dirty="0"/>
              <a:t>This explains the structure of AWS policy documents (</a:t>
            </a:r>
            <a:r>
              <a:rPr lang="en-US" sz="1400" dirty="0">
                <a:hlinkClick r:id="rId2"/>
              </a:rPr>
              <a:t>https://docs.aws.amazon.com/IAM/latest/UserGuide/access_policies.html</a:t>
            </a:r>
            <a:r>
              <a:rPr lang="en-US" sz="1400" dirty="0"/>
              <a:t>).</a:t>
            </a:r>
          </a:p>
          <a:p>
            <a:r>
              <a:rPr lang="en-US" sz="1400" dirty="0"/>
              <a:t>Policies get attached to users, roles, groups, … …</a:t>
            </a:r>
          </a:p>
        </p:txBody>
      </p:sp>
      <p:sp>
        <p:nvSpPr>
          <p:cNvPr id="3" name="Title 2">
            <a:extLst>
              <a:ext uri="{FF2B5EF4-FFF2-40B4-BE49-F238E27FC236}">
                <a16:creationId xmlns:a16="http://schemas.microsoft.com/office/drawing/2014/main" id="{017D6714-25DB-CB40-A785-C205B5BE51D6}"/>
              </a:ext>
            </a:extLst>
          </p:cNvPr>
          <p:cNvSpPr>
            <a:spLocks noGrp="1"/>
          </p:cNvSpPr>
          <p:nvPr>
            <p:ph type="title"/>
          </p:nvPr>
        </p:nvSpPr>
        <p:spPr/>
        <p:txBody>
          <a:bodyPr/>
          <a:lstStyle/>
          <a:p>
            <a:r>
              <a:rPr lang="en-US" dirty="0"/>
              <a:t>Example and Concepts</a:t>
            </a:r>
          </a:p>
        </p:txBody>
      </p:sp>
      <p:pic>
        <p:nvPicPr>
          <p:cNvPr id="13314" name="Picture 2" descr="&#10;          JSON policy document structure&#10;        ">
            <a:extLst>
              <a:ext uri="{FF2B5EF4-FFF2-40B4-BE49-F238E27FC236}">
                <a16:creationId xmlns:a16="http://schemas.microsoft.com/office/drawing/2014/main" id="{9505715A-C59A-8D34-5C15-2AC45D4C2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35946"/>
            <a:ext cx="3257550" cy="19932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3F3FC59-546C-975C-D6C3-6333962EF6B0}"/>
              </a:ext>
            </a:extLst>
          </p:cNvPr>
          <p:cNvPicPr>
            <a:picLocks noChangeAspect="1"/>
          </p:cNvPicPr>
          <p:nvPr/>
        </p:nvPicPr>
        <p:blipFill>
          <a:blip r:embed="rId4"/>
          <a:stretch>
            <a:fillRect/>
          </a:stretch>
        </p:blipFill>
        <p:spPr>
          <a:xfrm>
            <a:off x="4127499" y="2571750"/>
            <a:ext cx="4724400" cy="2095500"/>
          </a:xfrm>
          <a:prstGeom prst="rect">
            <a:avLst/>
          </a:prstGeom>
        </p:spPr>
      </p:pic>
    </p:spTree>
    <p:extLst>
      <p:ext uri="{BB962C8B-B14F-4D97-AF65-F5344CB8AC3E}">
        <p14:creationId xmlns:p14="http://schemas.microsoft.com/office/powerpoint/2010/main" val="4165549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Pagination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97705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Composition, Orchestration, Choreography</a:t>
            </a:r>
            <a:br>
              <a:rPr lang="en-US" altLang="en-US" sz="2800" i="1" dirty="0">
                <a:solidFill>
                  <a:schemeClr val="bg1"/>
                </a:solidFill>
              </a:rPr>
            </a:br>
            <a:r>
              <a:rPr lang="en-US" altLang="en-US" sz="2800" i="1" dirty="0">
                <a:solidFill>
                  <a:schemeClr val="bg1"/>
                </a:solidFill>
              </a:rPr>
              <a:t>Event Driven Architecture Examples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 Hyper Linked</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822804"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17B2BF-A99C-2AF1-1B47-A78B8553E663}"/>
              </a:ext>
            </a:extLst>
          </p:cNvPr>
          <p:cNvSpPr>
            <a:spLocks noGrp="1"/>
          </p:cNvSpPr>
          <p:nvPr>
            <p:ph idx="1"/>
          </p:nvPr>
        </p:nvSpPr>
        <p:spPr/>
        <p:txBody>
          <a:bodyPr/>
          <a:lstStyle/>
          <a:p>
            <a:r>
              <a:rPr lang="en-US" dirty="0"/>
              <a:t>/</a:t>
            </a:r>
            <a:r>
              <a:rPr lang="en-US" dirty="0" err="1"/>
              <a:t>api</a:t>
            </a:r>
            <a:r>
              <a:rPr lang="en-US" dirty="0"/>
              <a:t>/students</a:t>
            </a:r>
          </a:p>
          <a:p>
            <a:pPr lvl="1"/>
            <a:r>
              <a:rPr lang="en-US" dirty="0"/>
              <a:t>/</a:t>
            </a:r>
            <a:r>
              <a:rPr lang="en-US" dirty="0" err="1"/>
              <a:t>api</a:t>
            </a:r>
            <a:r>
              <a:rPr lang="en-US" dirty="0"/>
              <a:t>/</a:t>
            </a:r>
            <a:r>
              <a:rPr lang="en-US" dirty="0" err="1"/>
              <a:t>students?last_name</a:t>
            </a:r>
            <a:r>
              <a:rPr lang="en-US" dirty="0"/>
              <a:t>=Ferguson </a:t>
            </a:r>
            <a:r>
              <a:rPr lang="en-US" dirty="0">
                <a:sym typeface="Wingdings" pitchFamily="2" charset="2"/>
              </a:rPr>
              <a:t></a:t>
            </a:r>
          </a:p>
          <a:p>
            <a:pPr lvl="1"/>
            <a:r>
              <a:rPr lang="en-US" dirty="0">
                <a:sym typeface="Wingdings" pitchFamily="2" charset="2"/>
              </a:rPr>
              <a:t>/</a:t>
            </a:r>
            <a:r>
              <a:rPr lang="en-US" dirty="0" err="1">
                <a:sym typeface="Wingdings" pitchFamily="2" charset="2"/>
              </a:rPr>
              <a:t>api</a:t>
            </a:r>
            <a:r>
              <a:rPr lang="en-US" dirty="0">
                <a:sym typeface="Wingdings" pitchFamily="2" charset="2"/>
              </a:rPr>
              <a:t>/students/dff9</a:t>
            </a:r>
            <a:endParaRPr lang="en-US" dirty="0"/>
          </a:p>
          <a:p>
            <a:r>
              <a:rPr lang="en-US" dirty="0"/>
              <a:t>/</a:t>
            </a:r>
            <a:r>
              <a:rPr lang="en-US" dirty="0" err="1"/>
              <a:t>api</a:t>
            </a:r>
            <a:r>
              <a:rPr lang="en-US" dirty="0"/>
              <a:t>/sections</a:t>
            </a:r>
          </a:p>
          <a:p>
            <a:pPr lvl="1"/>
            <a:r>
              <a:rPr lang="en-US" dirty="0"/>
              <a:t>/</a:t>
            </a:r>
            <a:r>
              <a:rPr lang="en-US" dirty="0" err="1"/>
              <a:t>api</a:t>
            </a:r>
            <a:r>
              <a:rPr lang="en-US" dirty="0"/>
              <a:t>/sections/10023</a:t>
            </a:r>
          </a:p>
          <a:p>
            <a:r>
              <a:rPr lang="en-US" dirty="0"/>
              <a:t>/</a:t>
            </a:r>
            <a:r>
              <a:rPr lang="en-US" dirty="0" err="1"/>
              <a:t>api</a:t>
            </a:r>
            <a:r>
              <a:rPr lang="en-US" dirty="0"/>
              <a:t>/enrollments</a:t>
            </a:r>
          </a:p>
          <a:p>
            <a:pPr lvl="1"/>
            <a:r>
              <a:rPr lang="en-US" dirty="0"/>
              <a:t>POST /</a:t>
            </a:r>
            <a:r>
              <a:rPr lang="en-US" dirty="0" err="1"/>
              <a:t>api</a:t>
            </a:r>
            <a:r>
              <a:rPr lang="en-US" dirty="0"/>
              <a:t>/</a:t>
            </a:r>
            <a:r>
              <a:rPr lang="en-US" dirty="0" err="1"/>
              <a:t>erollments</a:t>
            </a:r>
            <a:endParaRPr lang="en-US" dirty="0"/>
          </a:p>
          <a:p>
            <a:pPr lvl="1"/>
            <a:r>
              <a:rPr lang="en-US" strike="sngStrike" dirty="0"/>
              <a:t>Body {“</a:t>
            </a:r>
            <a:r>
              <a:rPr lang="en-US" strike="sngStrike" dirty="0" err="1"/>
              <a:t>uni</a:t>
            </a:r>
            <a:r>
              <a:rPr lang="en-US" strike="sngStrike" dirty="0"/>
              <a:t>”: “dff9”, “sections”: 10023}</a:t>
            </a:r>
          </a:p>
          <a:p>
            <a:pPr lvl="1"/>
            <a:r>
              <a:rPr lang="en-US" dirty="0"/>
              <a:t>Body {“student”: “/</a:t>
            </a:r>
            <a:r>
              <a:rPr lang="en-US" dirty="0" err="1"/>
              <a:t>api</a:t>
            </a:r>
            <a:r>
              <a:rPr lang="en-US" dirty="0"/>
              <a:t>/students/dff9”, “section”: “/</a:t>
            </a:r>
            <a:r>
              <a:rPr lang="en-US" dirty="0" err="1"/>
              <a:t>api</a:t>
            </a:r>
            <a:r>
              <a:rPr lang="en-US" dirty="0"/>
              <a:t>/sections/10023”}</a:t>
            </a:r>
          </a:p>
          <a:p>
            <a:pPr lvl="1"/>
            <a:endParaRPr lang="en-US" dirty="0"/>
          </a:p>
        </p:txBody>
      </p:sp>
      <p:sp>
        <p:nvSpPr>
          <p:cNvPr id="5" name="Title 4">
            <a:extLst>
              <a:ext uri="{FF2B5EF4-FFF2-40B4-BE49-F238E27FC236}">
                <a16:creationId xmlns:a16="http://schemas.microsoft.com/office/drawing/2014/main" id="{10E7E26A-12B1-C25A-90CF-9CA4D345A1FE}"/>
              </a:ext>
            </a:extLst>
          </p:cNvPr>
          <p:cNvSpPr>
            <a:spLocks noGrp="1"/>
          </p:cNvSpPr>
          <p:nvPr>
            <p:ph type="title"/>
          </p:nvPr>
        </p:nvSpPr>
        <p:spPr/>
        <p:txBody>
          <a:bodyPr/>
          <a:lstStyle/>
          <a:p>
            <a:endParaRPr lang="en-US"/>
          </a:p>
        </p:txBody>
      </p:sp>
      <p:sp>
        <p:nvSpPr>
          <p:cNvPr id="7" name="Rectangle 6">
            <a:extLst>
              <a:ext uri="{FF2B5EF4-FFF2-40B4-BE49-F238E27FC236}">
                <a16:creationId xmlns:a16="http://schemas.microsoft.com/office/drawing/2014/main" id="{2C8AA31D-CF67-30B8-E2CE-10029EBBBA28}"/>
              </a:ext>
            </a:extLst>
          </p:cNvPr>
          <p:cNvSpPr/>
          <p:nvPr/>
        </p:nvSpPr>
        <p:spPr>
          <a:xfrm>
            <a:off x="6400800" y="742950"/>
            <a:ext cx="2438399" cy="16764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5B34A0-719D-7E98-DB1E-B2522B5CBAA3}"/>
              </a:ext>
            </a:extLst>
          </p:cNvPr>
          <p:cNvSpPr/>
          <p:nvPr/>
        </p:nvSpPr>
        <p:spPr>
          <a:xfrm>
            <a:off x="6476999" y="757237"/>
            <a:ext cx="2285999" cy="4572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C4E7BB-2CD1-C78A-E654-AB9F9EF94C7E}"/>
              </a:ext>
            </a:extLst>
          </p:cNvPr>
          <p:cNvSpPr/>
          <p:nvPr/>
        </p:nvSpPr>
        <p:spPr>
          <a:xfrm>
            <a:off x="6484143" y="1352550"/>
            <a:ext cx="2285999" cy="4572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DE986C-455B-2DBA-2CCC-8F02E8889EA1}"/>
              </a:ext>
            </a:extLst>
          </p:cNvPr>
          <p:cNvSpPr/>
          <p:nvPr/>
        </p:nvSpPr>
        <p:spPr>
          <a:xfrm>
            <a:off x="6484143" y="1940719"/>
            <a:ext cx="2285999" cy="4572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06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Calling APIs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62997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76CAD-9D63-FC9F-FB78-49FD01F9C428}"/>
              </a:ext>
            </a:extLst>
          </p:cNvPr>
          <p:cNvSpPr>
            <a:spLocks noGrp="1"/>
          </p:cNvSpPr>
          <p:nvPr>
            <p:ph type="title"/>
          </p:nvPr>
        </p:nvSpPr>
        <p:spPr/>
        <p:txBody>
          <a:bodyPr/>
          <a:lstStyle/>
          <a:p>
            <a:r>
              <a:rPr lang="en-US" dirty="0"/>
              <a:t>A World of APIs</a:t>
            </a:r>
          </a:p>
        </p:txBody>
      </p:sp>
      <p:pic>
        <p:nvPicPr>
          <p:cNvPr id="4" name="Picture 3">
            <a:extLst>
              <a:ext uri="{FF2B5EF4-FFF2-40B4-BE49-F238E27FC236}">
                <a16:creationId xmlns:a16="http://schemas.microsoft.com/office/drawing/2014/main" id="{961434EC-37CD-55B6-7087-180F05594CD4}"/>
              </a:ext>
            </a:extLst>
          </p:cNvPr>
          <p:cNvPicPr>
            <a:picLocks noChangeAspect="1"/>
          </p:cNvPicPr>
          <p:nvPr/>
        </p:nvPicPr>
        <p:blipFill>
          <a:blip r:embed="rId2"/>
          <a:stretch>
            <a:fillRect/>
          </a:stretch>
        </p:blipFill>
        <p:spPr>
          <a:xfrm>
            <a:off x="172570" y="590550"/>
            <a:ext cx="3850831" cy="2590800"/>
          </a:xfrm>
          <a:prstGeom prst="rect">
            <a:avLst/>
          </a:prstGeom>
          <a:ln>
            <a:solidFill>
              <a:schemeClr val="tx1"/>
            </a:solidFill>
          </a:ln>
        </p:spPr>
      </p:pic>
      <p:pic>
        <p:nvPicPr>
          <p:cNvPr id="5" name="Picture 4">
            <a:extLst>
              <a:ext uri="{FF2B5EF4-FFF2-40B4-BE49-F238E27FC236}">
                <a16:creationId xmlns:a16="http://schemas.microsoft.com/office/drawing/2014/main" id="{682244FB-9623-55F3-75C9-EAB80E1B7889}"/>
              </a:ext>
            </a:extLst>
          </p:cNvPr>
          <p:cNvPicPr>
            <a:picLocks noChangeAspect="1"/>
          </p:cNvPicPr>
          <p:nvPr/>
        </p:nvPicPr>
        <p:blipFill>
          <a:blip r:embed="rId3"/>
          <a:stretch>
            <a:fillRect/>
          </a:stretch>
        </p:blipFill>
        <p:spPr>
          <a:xfrm>
            <a:off x="3933149" y="173736"/>
            <a:ext cx="5210851" cy="2398014"/>
          </a:xfrm>
          <a:prstGeom prst="rect">
            <a:avLst/>
          </a:prstGeom>
          <a:ln>
            <a:solidFill>
              <a:schemeClr val="tx1"/>
            </a:solidFill>
          </a:ln>
        </p:spPr>
      </p:pic>
      <p:pic>
        <p:nvPicPr>
          <p:cNvPr id="6" name="Picture 5">
            <a:extLst>
              <a:ext uri="{FF2B5EF4-FFF2-40B4-BE49-F238E27FC236}">
                <a16:creationId xmlns:a16="http://schemas.microsoft.com/office/drawing/2014/main" id="{39C8D238-98D7-1420-FFA1-0DE7F8D6D390}"/>
              </a:ext>
            </a:extLst>
          </p:cNvPr>
          <p:cNvPicPr>
            <a:picLocks noChangeAspect="1"/>
          </p:cNvPicPr>
          <p:nvPr/>
        </p:nvPicPr>
        <p:blipFill>
          <a:blip r:embed="rId4"/>
          <a:stretch>
            <a:fillRect/>
          </a:stretch>
        </p:blipFill>
        <p:spPr>
          <a:xfrm>
            <a:off x="3657600" y="2004209"/>
            <a:ext cx="4572000" cy="2646744"/>
          </a:xfrm>
          <a:prstGeom prst="rect">
            <a:avLst/>
          </a:prstGeom>
          <a:ln>
            <a:solidFill>
              <a:schemeClr val="tx1"/>
            </a:solidFill>
          </a:ln>
        </p:spPr>
      </p:pic>
    </p:spTree>
    <p:extLst>
      <p:ext uri="{BB962C8B-B14F-4D97-AF65-F5344CB8AC3E}">
        <p14:creationId xmlns:p14="http://schemas.microsoft.com/office/powerpoint/2010/main" val="55903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FB1BA2-AE20-236E-33CD-D37CC39FF9C0}"/>
              </a:ext>
            </a:extLst>
          </p:cNvPr>
          <p:cNvSpPr>
            <a:spLocks noGrp="1"/>
          </p:cNvSpPr>
          <p:nvPr>
            <p:ph idx="1"/>
          </p:nvPr>
        </p:nvSpPr>
        <p:spPr>
          <a:xfrm>
            <a:off x="5257800" y="514350"/>
            <a:ext cx="3733800" cy="4114800"/>
          </a:xfrm>
        </p:spPr>
        <p:txBody>
          <a:bodyPr/>
          <a:lstStyle/>
          <a:p>
            <a:r>
              <a:rPr lang="en-US" sz="1400" dirty="0"/>
              <a:t>Addresses:</a:t>
            </a:r>
          </a:p>
          <a:p>
            <a:pPr lvl="1"/>
            <a:r>
              <a:rPr lang="en-US" sz="1200" dirty="0"/>
              <a:t>People are really bad at entering mailing addresses.</a:t>
            </a:r>
          </a:p>
          <a:p>
            <a:pPr lvl="2"/>
            <a:r>
              <a:rPr lang="en-US" sz="1000" dirty="0"/>
              <a:t>520 w 120</a:t>
            </a:r>
            <a:r>
              <a:rPr lang="en-US" sz="1000" baseline="30000" dirty="0"/>
              <a:t>th</a:t>
            </a:r>
            <a:r>
              <a:rPr lang="en-US" sz="1000" dirty="0"/>
              <a:t> </a:t>
            </a:r>
            <a:r>
              <a:rPr lang="en-US" sz="1000" dirty="0" err="1"/>
              <a:t>st</a:t>
            </a:r>
            <a:r>
              <a:rPr lang="en-US" sz="1000" dirty="0"/>
              <a:t> NYC</a:t>
            </a:r>
          </a:p>
          <a:p>
            <a:pPr lvl="2"/>
            <a:r>
              <a:rPr lang="en-US" sz="1000" dirty="0"/>
              <a:t>520 West 120 St New York, NY</a:t>
            </a:r>
          </a:p>
          <a:p>
            <a:pPr lvl="2"/>
            <a:r>
              <a:rPr lang="en-US" sz="1000" dirty="0"/>
              <a:t>… …</a:t>
            </a:r>
          </a:p>
          <a:p>
            <a:pPr lvl="1"/>
            <a:r>
              <a:rPr lang="en-US" sz="1200" dirty="0"/>
              <a:t>We want a canonical, verified representation.</a:t>
            </a:r>
          </a:p>
          <a:p>
            <a:pPr lvl="1"/>
            <a:endParaRPr lang="en-US" sz="1200" dirty="0"/>
          </a:p>
          <a:p>
            <a:pPr lvl="1"/>
            <a:endParaRPr lang="en-US" sz="1200" dirty="0"/>
          </a:p>
          <a:p>
            <a:r>
              <a:rPr lang="en-US" sz="1400" dirty="0" err="1"/>
              <a:t>CourseWorks</a:t>
            </a:r>
            <a:endParaRPr lang="en-US" sz="1400" dirty="0"/>
          </a:p>
          <a:p>
            <a:pPr lvl="1"/>
            <a:r>
              <a:rPr lang="en-US" sz="1200" dirty="0"/>
              <a:t>Students will access my web application to set up projects, teams, …</a:t>
            </a:r>
          </a:p>
          <a:p>
            <a:pPr lvl="1"/>
            <a:r>
              <a:rPr lang="en-US" sz="1200" dirty="0"/>
              <a:t>I want to verify that students are in the class,</a:t>
            </a:r>
            <a:br>
              <a:rPr lang="en-US" sz="1200" dirty="0"/>
            </a:br>
            <a:r>
              <a:rPr lang="en-US" sz="1200" dirty="0"/>
              <a:t>and keep list of students up to date.</a:t>
            </a:r>
          </a:p>
          <a:p>
            <a:endParaRPr lang="en-US" sz="1400" dirty="0"/>
          </a:p>
          <a:p>
            <a:endParaRPr lang="en-US" sz="1400" dirty="0"/>
          </a:p>
        </p:txBody>
      </p:sp>
      <p:sp>
        <p:nvSpPr>
          <p:cNvPr id="3" name="Title 2">
            <a:extLst>
              <a:ext uri="{FF2B5EF4-FFF2-40B4-BE49-F238E27FC236}">
                <a16:creationId xmlns:a16="http://schemas.microsoft.com/office/drawing/2014/main" id="{3A13669A-F782-A1D3-44DE-16AE72119D20}"/>
              </a:ext>
            </a:extLst>
          </p:cNvPr>
          <p:cNvSpPr>
            <a:spLocks noGrp="1"/>
          </p:cNvSpPr>
          <p:nvPr>
            <p:ph type="title"/>
          </p:nvPr>
        </p:nvSpPr>
        <p:spPr/>
        <p:txBody>
          <a:bodyPr/>
          <a:lstStyle/>
          <a:p>
            <a:r>
              <a:rPr lang="en-US" dirty="0"/>
              <a:t>Two APIs I Use in My Project</a:t>
            </a:r>
          </a:p>
        </p:txBody>
      </p:sp>
      <p:pic>
        <p:nvPicPr>
          <p:cNvPr id="4" name="Picture 3">
            <a:extLst>
              <a:ext uri="{FF2B5EF4-FFF2-40B4-BE49-F238E27FC236}">
                <a16:creationId xmlns:a16="http://schemas.microsoft.com/office/drawing/2014/main" id="{12833C7D-C3FE-D838-40B3-ED20D3621FDC}"/>
              </a:ext>
            </a:extLst>
          </p:cNvPr>
          <p:cNvPicPr>
            <a:picLocks noChangeAspect="1"/>
          </p:cNvPicPr>
          <p:nvPr/>
        </p:nvPicPr>
        <p:blipFill>
          <a:blip r:embed="rId2"/>
          <a:stretch>
            <a:fillRect/>
          </a:stretch>
        </p:blipFill>
        <p:spPr>
          <a:xfrm>
            <a:off x="76200" y="490273"/>
            <a:ext cx="5058966" cy="1775637"/>
          </a:xfrm>
          <a:prstGeom prst="rect">
            <a:avLst/>
          </a:prstGeom>
          <a:ln>
            <a:solidFill>
              <a:schemeClr val="tx1"/>
            </a:solidFill>
          </a:ln>
        </p:spPr>
      </p:pic>
      <p:pic>
        <p:nvPicPr>
          <p:cNvPr id="5" name="Picture 4">
            <a:extLst>
              <a:ext uri="{FF2B5EF4-FFF2-40B4-BE49-F238E27FC236}">
                <a16:creationId xmlns:a16="http://schemas.microsoft.com/office/drawing/2014/main" id="{E168DD9A-5B2D-CF5D-F97C-6B4EE58C2296}"/>
              </a:ext>
            </a:extLst>
          </p:cNvPr>
          <p:cNvPicPr>
            <a:picLocks noChangeAspect="1"/>
          </p:cNvPicPr>
          <p:nvPr/>
        </p:nvPicPr>
        <p:blipFill>
          <a:blip r:embed="rId3"/>
          <a:stretch>
            <a:fillRect/>
          </a:stretch>
        </p:blipFill>
        <p:spPr>
          <a:xfrm>
            <a:off x="76200" y="2343150"/>
            <a:ext cx="4979255" cy="2157677"/>
          </a:xfrm>
          <a:prstGeom prst="rect">
            <a:avLst/>
          </a:prstGeom>
          <a:ln>
            <a:solidFill>
              <a:schemeClr val="tx1"/>
            </a:solidFill>
          </a:ln>
        </p:spPr>
      </p:pic>
    </p:spTree>
    <p:extLst>
      <p:ext uri="{BB962C8B-B14F-4D97-AF65-F5344CB8AC3E}">
        <p14:creationId xmlns:p14="http://schemas.microsoft.com/office/powerpoint/2010/main" val="3757754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32E18-4D7B-1C50-63B0-0B5B474A39A2}"/>
              </a:ext>
            </a:extLst>
          </p:cNvPr>
          <p:cNvSpPr>
            <a:spLocks noGrp="1"/>
          </p:cNvSpPr>
          <p:nvPr>
            <p:ph idx="1"/>
          </p:nvPr>
        </p:nvSpPr>
        <p:spPr>
          <a:xfrm>
            <a:off x="79836" y="2114550"/>
            <a:ext cx="8839200" cy="2133600"/>
          </a:xfrm>
        </p:spPr>
        <p:txBody>
          <a:bodyPr/>
          <a:lstStyle/>
          <a:p>
            <a:r>
              <a:rPr lang="en-US" sz="1600" dirty="0"/>
              <a:t>Use autocomplete functions to help users correctly enter addresses</a:t>
            </a:r>
            <a:br>
              <a:rPr lang="en-US" sz="1600" dirty="0"/>
            </a:br>
            <a:r>
              <a:rPr lang="en-US" sz="1600" dirty="0"/>
              <a:t>https://</a:t>
            </a:r>
            <a:r>
              <a:rPr lang="en-US" sz="1600" dirty="0" err="1"/>
              <a:t>jsfiddle.net</a:t>
            </a:r>
            <a:r>
              <a:rPr lang="en-US" sz="1600" dirty="0"/>
              <a:t>/</a:t>
            </a:r>
            <a:r>
              <a:rPr lang="en-US" sz="1600" dirty="0" err="1"/>
              <a:t>smartystreets</a:t>
            </a:r>
            <a:r>
              <a:rPr lang="en-US" sz="1600" dirty="0"/>
              <a:t>/j1Lq5say</a:t>
            </a:r>
          </a:p>
          <a:p>
            <a:r>
              <a:rPr lang="en-US" sz="1600" dirty="0"/>
              <a:t>But, … …</a:t>
            </a:r>
          </a:p>
          <a:p>
            <a:pPr lvl="1"/>
            <a:r>
              <a:rPr lang="en-US" sz="1400" dirty="0"/>
              <a:t>A microservice cannot assume that a valid UI is calling the service.</a:t>
            </a:r>
          </a:p>
          <a:p>
            <a:pPr lvl="1"/>
            <a:r>
              <a:rPr lang="en-US" sz="1400" dirty="0"/>
              <a:t>It must support any UI or endpoint authorized to call the service.</a:t>
            </a:r>
          </a:p>
          <a:p>
            <a:pPr lvl="1"/>
            <a:r>
              <a:rPr lang="en-US" sz="1400" dirty="0"/>
              <a:t>So, we will also validate in the microservice implementation.</a:t>
            </a:r>
          </a:p>
          <a:p>
            <a:pPr lvl="1"/>
            <a:r>
              <a:rPr lang="en-US" sz="1400" dirty="0"/>
              <a:t>Example code walkthrough and online tools.</a:t>
            </a:r>
          </a:p>
        </p:txBody>
      </p:sp>
      <p:sp>
        <p:nvSpPr>
          <p:cNvPr id="3" name="Title 2">
            <a:extLst>
              <a:ext uri="{FF2B5EF4-FFF2-40B4-BE49-F238E27FC236}">
                <a16:creationId xmlns:a16="http://schemas.microsoft.com/office/drawing/2014/main" id="{CB082453-1AF7-D89B-E022-71BC5263E3D2}"/>
              </a:ext>
            </a:extLst>
          </p:cNvPr>
          <p:cNvSpPr>
            <a:spLocks noGrp="1"/>
          </p:cNvSpPr>
          <p:nvPr>
            <p:ph type="title"/>
          </p:nvPr>
        </p:nvSpPr>
        <p:spPr/>
        <p:txBody>
          <a:bodyPr/>
          <a:lstStyle/>
          <a:p>
            <a:r>
              <a:rPr lang="en-US" dirty="0"/>
              <a:t>Address Example</a:t>
            </a:r>
          </a:p>
        </p:txBody>
      </p:sp>
      <p:pic>
        <p:nvPicPr>
          <p:cNvPr id="4" name="Picture 3">
            <a:extLst>
              <a:ext uri="{FF2B5EF4-FFF2-40B4-BE49-F238E27FC236}">
                <a16:creationId xmlns:a16="http://schemas.microsoft.com/office/drawing/2014/main" id="{8154ACAB-04F4-A416-A637-1D2910582844}"/>
              </a:ext>
            </a:extLst>
          </p:cNvPr>
          <p:cNvPicPr>
            <a:picLocks noChangeAspect="1"/>
          </p:cNvPicPr>
          <p:nvPr/>
        </p:nvPicPr>
        <p:blipFill>
          <a:blip r:embed="rId2"/>
          <a:stretch>
            <a:fillRect/>
          </a:stretch>
        </p:blipFill>
        <p:spPr>
          <a:xfrm>
            <a:off x="172570" y="680752"/>
            <a:ext cx="3241297" cy="1357320"/>
          </a:xfrm>
          <a:prstGeom prst="rect">
            <a:avLst/>
          </a:prstGeom>
        </p:spPr>
      </p:pic>
      <p:sp>
        <p:nvSpPr>
          <p:cNvPr id="7" name="TextBox 6">
            <a:extLst>
              <a:ext uri="{FF2B5EF4-FFF2-40B4-BE49-F238E27FC236}">
                <a16:creationId xmlns:a16="http://schemas.microsoft.com/office/drawing/2014/main" id="{0DE53170-7667-A3C0-B72B-EC2A4423F611}"/>
              </a:ext>
            </a:extLst>
          </p:cNvPr>
          <p:cNvSpPr txBox="1"/>
          <p:nvPr/>
        </p:nvSpPr>
        <p:spPr>
          <a:xfrm>
            <a:off x="6172200" y="1566870"/>
            <a:ext cx="2890920" cy="1815882"/>
          </a:xfrm>
          <a:prstGeom prst="rect">
            <a:avLst/>
          </a:prstGeom>
          <a:noFill/>
        </p:spPr>
        <p:txBody>
          <a:bodyPr wrap="none" rtlCol="0">
            <a:spAutoFit/>
          </a:bodyPr>
          <a:lstStyle/>
          <a:p>
            <a:r>
              <a:rPr lang="en-US" sz="1400" dirty="0"/>
              <a:t>Microservice Implementation</a:t>
            </a:r>
          </a:p>
          <a:p>
            <a:pPr marL="342900" indent="-342900">
              <a:buFont typeface="+mj-lt"/>
              <a:buAutoNum type="arabicPeriod"/>
            </a:pPr>
            <a:r>
              <a:rPr lang="en-US" sz="1400" dirty="0"/>
              <a:t>Receive JSON body in PUT/POST.</a:t>
            </a:r>
          </a:p>
          <a:p>
            <a:pPr marL="342900" indent="-342900">
              <a:buFont typeface="+mj-lt"/>
              <a:buAutoNum type="arabicPeriod"/>
            </a:pPr>
            <a:r>
              <a:rPr lang="en-US" sz="1400" dirty="0"/>
              <a:t>Call API to verify.</a:t>
            </a:r>
          </a:p>
          <a:p>
            <a:pPr marL="342900" indent="-342900">
              <a:buFont typeface="+mj-lt"/>
              <a:buAutoNum type="arabicPeriod"/>
            </a:pPr>
            <a:r>
              <a:rPr lang="en-US" sz="1400" dirty="0"/>
              <a:t>If verified, save in DB.</a:t>
            </a:r>
          </a:p>
          <a:p>
            <a:pPr marL="342900" indent="-342900">
              <a:buFont typeface="+mj-lt"/>
              <a:buAutoNum type="arabicPeriod"/>
            </a:pPr>
            <a:r>
              <a:rPr lang="en-US" sz="1400" dirty="0"/>
              <a:t>URL path is the delivery point</a:t>
            </a:r>
          </a:p>
          <a:p>
            <a:pPr marL="800100" lvl="1" indent="-342900">
              <a:buFont typeface="+mj-lt"/>
              <a:buAutoNum type="arabicPeriod"/>
            </a:pPr>
            <a:r>
              <a:rPr lang="en-US" sz="1400" dirty="0" err="1"/>
              <a:t>Zipcode</a:t>
            </a:r>
            <a:endParaRPr lang="en-US" sz="1400" dirty="0"/>
          </a:p>
          <a:p>
            <a:pPr marL="800100" lvl="1" indent="-342900">
              <a:buFont typeface="+mj-lt"/>
              <a:buAutoNum type="arabicPeriod"/>
            </a:pPr>
            <a:r>
              <a:rPr lang="en-US" sz="1400" dirty="0"/>
              <a:t>Zip plus 4</a:t>
            </a:r>
          </a:p>
          <a:p>
            <a:pPr marL="800100" lvl="1" indent="-342900">
              <a:buFont typeface="+mj-lt"/>
              <a:buAutoNum type="arabicPeriod"/>
            </a:pPr>
            <a:r>
              <a:rPr lang="en-US" sz="1400" dirty="0"/>
              <a:t>Delivery point</a:t>
            </a:r>
          </a:p>
        </p:txBody>
      </p:sp>
      <p:pic>
        <p:nvPicPr>
          <p:cNvPr id="8" name="Picture 7">
            <a:extLst>
              <a:ext uri="{FF2B5EF4-FFF2-40B4-BE49-F238E27FC236}">
                <a16:creationId xmlns:a16="http://schemas.microsoft.com/office/drawing/2014/main" id="{9CA151E7-4C27-2EEE-6611-9C2BCBC4B071}"/>
              </a:ext>
            </a:extLst>
          </p:cNvPr>
          <p:cNvPicPr>
            <a:picLocks noChangeAspect="1"/>
          </p:cNvPicPr>
          <p:nvPr/>
        </p:nvPicPr>
        <p:blipFill>
          <a:blip r:embed="rId3"/>
          <a:stretch>
            <a:fillRect/>
          </a:stretch>
        </p:blipFill>
        <p:spPr>
          <a:xfrm>
            <a:off x="4343400" y="209550"/>
            <a:ext cx="4202731" cy="1357320"/>
          </a:xfrm>
          <a:prstGeom prst="rect">
            <a:avLst/>
          </a:prstGeom>
        </p:spPr>
      </p:pic>
      <p:pic>
        <p:nvPicPr>
          <p:cNvPr id="1026" name="Picture 2" descr="Data Access Object Pattern - GeeksforGeeks">
            <a:extLst>
              <a:ext uri="{FF2B5EF4-FFF2-40B4-BE49-F238E27FC236}">
                <a16:creationId xmlns:a16="http://schemas.microsoft.com/office/drawing/2014/main" id="{296DBCF6-17FB-223B-49BB-E068D20D4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950" y="3451662"/>
            <a:ext cx="2438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519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E49F5D-256F-A17D-08D4-2C76ED09BA4C}"/>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60C356A7-E0FC-E1BC-2836-405FE4724A70}"/>
              </a:ext>
            </a:extLst>
          </p:cNvPr>
          <p:cNvPicPr>
            <a:picLocks noChangeAspect="1"/>
          </p:cNvPicPr>
          <p:nvPr/>
        </p:nvPicPr>
        <p:blipFill>
          <a:blip r:embed="rId2"/>
          <a:stretch>
            <a:fillRect/>
          </a:stretch>
        </p:blipFill>
        <p:spPr>
          <a:xfrm>
            <a:off x="172570" y="680752"/>
            <a:ext cx="8337024" cy="3491198"/>
          </a:xfrm>
          <a:prstGeom prst="rect">
            <a:avLst/>
          </a:prstGeom>
        </p:spPr>
      </p:pic>
    </p:spTree>
    <p:extLst>
      <p:ext uri="{BB962C8B-B14F-4D97-AF65-F5344CB8AC3E}">
        <p14:creationId xmlns:p14="http://schemas.microsoft.com/office/powerpoint/2010/main" val="2321601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Synchronous versus Asynchronous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907587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56C826-424D-6842-5C1E-DC2C95331E8F}"/>
              </a:ext>
            </a:extLst>
          </p:cNvPr>
          <p:cNvSpPr>
            <a:spLocks noGrp="1"/>
          </p:cNvSpPr>
          <p:nvPr>
            <p:ph idx="1"/>
          </p:nvPr>
        </p:nvSpPr>
        <p:spPr>
          <a:xfrm>
            <a:off x="152400" y="3331688"/>
            <a:ext cx="8839200" cy="1297462"/>
          </a:xfrm>
        </p:spPr>
        <p:txBody>
          <a:bodyPr/>
          <a:lstStyle/>
          <a:p>
            <a:r>
              <a:rPr lang="en-US" sz="1800" dirty="0"/>
              <a:t>CRUD on composite service </a:t>
            </a:r>
            <a:r>
              <a:rPr lang="en-US" sz="1800" dirty="0" err="1"/>
              <a:t>StudentFullInfo</a:t>
            </a:r>
            <a:r>
              <a:rPr lang="en-US" sz="1800" dirty="0"/>
              <a:t> requires CRUD on 3 microservices.</a:t>
            </a:r>
          </a:p>
          <a:p>
            <a:r>
              <a:rPr lang="en-US" sz="1800" dirty="0"/>
              <a:t>There are two styles for calling the component (composed services)</a:t>
            </a:r>
          </a:p>
          <a:p>
            <a:pPr lvl="1"/>
            <a:r>
              <a:rPr lang="en-US" sz="1600" dirty="0"/>
              <a:t>Synchronous, one after another, waiting each time.</a:t>
            </a:r>
          </a:p>
          <a:p>
            <a:pPr lvl="1"/>
            <a:r>
              <a:rPr lang="en-US" sz="1600" dirty="0"/>
              <a:t>Asynchronous: Call all three in parallel, and ”gather the answer.”</a:t>
            </a:r>
          </a:p>
        </p:txBody>
      </p:sp>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pic>
        <p:nvPicPr>
          <p:cNvPr id="2" name="Picture 1">
            <a:extLst>
              <a:ext uri="{FF2B5EF4-FFF2-40B4-BE49-F238E27FC236}">
                <a16:creationId xmlns:a16="http://schemas.microsoft.com/office/drawing/2014/main" id="{A0565DAF-49B6-FADC-977D-5C0D96D23F2C}"/>
              </a:ext>
            </a:extLst>
          </p:cNvPr>
          <p:cNvPicPr>
            <a:picLocks noChangeAspect="1"/>
          </p:cNvPicPr>
          <p:nvPr/>
        </p:nvPicPr>
        <p:blipFill>
          <a:blip r:embed="rId2"/>
          <a:stretch>
            <a:fillRect/>
          </a:stretch>
        </p:blipFill>
        <p:spPr>
          <a:xfrm>
            <a:off x="914400" y="584381"/>
            <a:ext cx="7100626" cy="2747307"/>
          </a:xfrm>
          <a:prstGeom prst="rect">
            <a:avLst/>
          </a:prstGeom>
        </p:spPr>
      </p:pic>
    </p:spTree>
    <p:extLst>
      <p:ext uri="{BB962C8B-B14F-4D97-AF65-F5344CB8AC3E}">
        <p14:creationId xmlns:p14="http://schemas.microsoft.com/office/powerpoint/2010/main" val="110921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3CDF74-D1DA-2BA5-C5D7-C73AE7D92944}"/>
              </a:ext>
            </a:extLst>
          </p:cNvPr>
          <p:cNvSpPr>
            <a:spLocks noGrp="1"/>
          </p:cNvSpPr>
          <p:nvPr>
            <p:ph type="title"/>
          </p:nvPr>
        </p:nvSpPr>
        <p:spPr/>
        <p:txBody>
          <a:bodyPr/>
          <a:lstStyle/>
          <a:p>
            <a:r>
              <a:rPr lang="en-US" dirty="0"/>
              <a:t>Synchronous versus Asynchronous</a:t>
            </a:r>
          </a:p>
        </p:txBody>
      </p:sp>
      <p:sp>
        <p:nvSpPr>
          <p:cNvPr id="6" name="Content Placeholder 5">
            <a:extLst>
              <a:ext uri="{FF2B5EF4-FFF2-40B4-BE49-F238E27FC236}">
                <a16:creationId xmlns:a16="http://schemas.microsoft.com/office/drawing/2014/main" id="{ED69164F-9574-90C2-2D79-CD862C8E1CD1}"/>
              </a:ext>
            </a:extLst>
          </p:cNvPr>
          <p:cNvSpPr>
            <a:spLocks noGrp="1"/>
          </p:cNvSpPr>
          <p:nvPr>
            <p:ph idx="1"/>
          </p:nvPr>
        </p:nvSpPr>
        <p:spPr>
          <a:xfrm>
            <a:off x="152400" y="3409950"/>
            <a:ext cx="8839200" cy="1244600"/>
          </a:xfrm>
        </p:spPr>
        <p:txBody>
          <a:bodyPr/>
          <a:lstStyle/>
          <a:p>
            <a:r>
              <a:rPr lang="en-US" sz="1400" dirty="0"/>
              <a:t>The elapsed time for calling synchronous is </a:t>
            </a:r>
            <a:r>
              <a:rPr lang="en-US" sz="1400" i="1" dirty="0"/>
              <a:t>the sum of the calls’ response times.</a:t>
            </a:r>
          </a:p>
          <a:p>
            <a:r>
              <a:rPr lang="en-US" sz="1400" dirty="0"/>
              <a:t>The elapsed time for calling asynchronous is the maximum response time of the 3 calls.</a:t>
            </a:r>
          </a:p>
          <a:p>
            <a:r>
              <a:rPr lang="en-US" sz="1400" dirty="0"/>
              <a:t>Asynchronous:</a:t>
            </a:r>
          </a:p>
          <a:p>
            <a:pPr lvl="1"/>
            <a:r>
              <a:rPr lang="en-US" sz="1200" dirty="0"/>
              <a:t>Has better elapsed times and less “application is idle waiting” time, but </a:t>
            </a:r>
          </a:p>
          <a:p>
            <a:pPr lvl="1"/>
            <a:r>
              <a:rPr lang="en-US" sz="1200" dirty="0"/>
              <a:t>The logic is more complex, especially if the composite services has to “undo” some calls because others failed.</a:t>
            </a:r>
          </a:p>
        </p:txBody>
      </p:sp>
      <p:pic>
        <p:nvPicPr>
          <p:cNvPr id="7" name="Picture 6">
            <a:extLst>
              <a:ext uri="{FF2B5EF4-FFF2-40B4-BE49-F238E27FC236}">
                <a16:creationId xmlns:a16="http://schemas.microsoft.com/office/drawing/2014/main" id="{57E5A3AA-D4F8-2BD3-A1D3-9926F385F84C}"/>
              </a:ext>
            </a:extLst>
          </p:cNvPr>
          <p:cNvPicPr>
            <a:picLocks noChangeAspect="1"/>
          </p:cNvPicPr>
          <p:nvPr/>
        </p:nvPicPr>
        <p:blipFill>
          <a:blip r:embed="rId2"/>
          <a:stretch>
            <a:fillRect/>
          </a:stretch>
        </p:blipFill>
        <p:spPr>
          <a:xfrm>
            <a:off x="146050" y="765588"/>
            <a:ext cx="4323230" cy="2560415"/>
          </a:xfrm>
          <a:prstGeom prst="rect">
            <a:avLst/>
          </a:prstGeom>
        </p:spPr>
      </p:pic>
      <p:pic>
        <p:nvPicPr>
          <p:cNvPr id="8" name="Picture 7">
            <a:extLst>
              <a:ext uri="{FF2B5EF4-FFF2-40B4-BE49-F238E27FC236}">
                <a16:creationId xmlns:a16="http://schemas.microsoft.com/office/drawing/2014/main" id="{AE11192E-B2D6-05D6-7717-085AC5C491AE}"/>
              </a:ext>
            </a:extLst>
          </p:cNvPr>
          <p:cNvPicPr>
            <a:picLocks noChangeAspect="1"/>
          </p:cNvPicPr>
          <p:nvPr/>
        </p:nvPicPr>
        <p:blipFill>
          <a:blip r:embed="rId3"/>
          <a:stretch>
            <a:fillRect/>
          </a:stretch>
        </p:blipFill>
        <p:spPr>
          <a:xfrm>
            <a:off x="4714133" y="658227"/>
            <a:ext cx="4125066" cy="1694053"/>
          </a:xfrm>
          <a:prstGeom prst="rect">
            <a:avLst/>
          </a:prstGeom>
        </p:spPr>
      </p:pic>
      <p:sp>
        <p:nvSpPr>
          <p:cNvPr id="9" name="TextBox 8">
            <a:extLst>
              <a:ext uri="{FF2B5EF4-FFF2-40B4-BE49-F238E27FC236}">
                <a16:creationId xmlns:a16="http://schemas.microsoft.com/office/drawing/2014/main" id="{31B093EE-2AFD-784E-A11E-0616120CD0DE}"/>
              </a:ext>
            </a:extLst>
          </p:cNvPr>
          <p:cNvSpPr txBox="1"/>
          <p:nvPr/>
        </p:nvSpPr>
        <p:spPr>
          <a:xfrm>
            <a:off x="1681243" y="488950"/>
            <a:ext cx="1252843" cy="338554"/>
          </a:xfrm>
          <a:prstGeom prst="rect">
            <a:avLst/>
          </a:prstGeom>
          <a:noFill/>
        </p:spPr>
        <p:txBody>
          <a:bodyPr wrap="none" rtlCol="0">
            <a:spAutoFit/>
          </a:bodyPr>
          <a:lstStyle/>
          <a:p>
            <a:r>
              <a:rPr lang="en-US" sz="1600" dirty="0"/>
              <a:t>Synchronous</a:t>
            </a:r>
          </a:p>
        </p:txBody>
      </p:sp>
      <p:sp>
        <p:nvSpPr>
          <p:cNvPr id="10" name="TextBox 9">
            <a:extLst>
              <a:ext uri="{FF2B5EF4-FFF2-40B4-BE49-F238E27FC236}">
                <a16:creationId xmlns:a16="http://schemas.microsoft.com/office/drawing/2014/main" id="{2C514599-051D-85B5-9F5C-82946BE093A1}"/>
              </a:ext>
            </a:extLst>
          </p:cNvPr>
          <p:cNvSpPr txBox="1"/>
          <p:nvPr/>
        </p:nvSpPr>
        <p:spPr>
          <a:xfrm>
            <a:off x="6324600" y="381996"/>
            <a:ext cx="1355820" cy="338554"/>
          </a:xfrm>
          <a:prstGeom prst="rect">
            <a:avLst/>
          </a:prstGeom>
          <a:noFill/>
        </p:spPr>
        <p:txBody>
          <a:bodyPr wrap="none" rtlCol="0">
            <a:spAutoFit/>
          </a:bodyPr>
          <a:lstStyle/>
          <a:p>
            <a:r>
              <a:rPr lang="en-US" sz="1600" dirty="0"/>
              <a:t>Asynchronous</a:t>
            </a:r>
          </a:p>
        </p:txBody>
      </p:sp>
      <p:sp>
        <p:nvSpPr>
          <p:cNvPr id="11" name="TextBox 10">
            <a:extLst>
              <a:ext uri="{FF2B5EF4-FFF2-40B4-BE49-F238E27FC236}">
                <a16:creationId xmlns:a16="http://schemas.microsoft.com/office/drawing/2014/main" id="{56943E40-CB72-0833-78F3-9040909DC8FD}"/>
              </a:ext>
            </a:extLst>
          </p:cNvPr>
          <p:cNvSpPr txBox="1"/>
          <p:nvPr/>
        </p:nvSpPr>
        <p:spPr>
          <a:xfrm>
            <a:off x="7254568" y="2272763"/>
            <a:ext cx="1806520" cy="1569660"/>
          </a:xfrm>
          <a:prstGeom prst="rect">
            <a:avLst/>
          </a:prstGeom>
          <a:noFill/>
        </p:spPr>
        <p:txBody>
          <a:bodyPr wrap="none" rtlCol="0">
            <a:spAutoFit/>
          </a:bodyPr>
          <a:lstStyle/>
          <a:p>
            <a:r>
              <a:rPr lang="en-US" sz="1200" dirty="0"/>
              <a:t>Show code from:</a:t>
            </a:r>
          </a:p>
          <a:p>
            <a:pPr marL="171450" indent="-171450">
              <a:buFont typeface="Arial" panose="020B0604020202020204" pitchFamily="34" charset="0"/>
              <a:buChar char="•"/>
            </a:pPr>
            <a:r>
              <a:rPr lang="en-US" sz="1200" dirty="0" err="1"/>
              <a:t>call_urls_synch_asynch</a:t>
            </a:r>
            <a:endParaRPr lang="en-US" sz="1200" dirty="0"/>
          </a:p>
          <a:p>
            <a:pPr marL="171450" indent="-171450">
              <a:buFont typeface="Arial" panose="020B0604020202020204" pitchFamily="34" charset="0"/>
              <a:buChar char="•"/>
            </a:pPr>
            <a:r>
              <a:rPr lang="en-US" sz="1200" dirty="0"/>
              <a:t>async3</a:t>
            </a:r>
          </a:p>
          <a:p>
            <a:pPr marL="171450" indent="-171450">
              <a:buFont typeface="Arial" panose="020B0604020202020204" pitchFamily="34" charset="0"/>
              <a:buChar char="•"/>
            </a:pPr>
            <a:r>
              <a:rPr lang="en-US" sz="1200" dirty="0" err="1"/>
              <a:t>async_p_mysql</a:t>
            </a:r>
            <a:endParaRPr lang="en-US" sz="1200" dirty="0"/>
          </a:p>
          <a:p>
            <a:r>
              <a:rPr lang="en-US" sz="1200" dirty="0"/>
              <a:t>Async-python</a:t>
            </a:r>
          </a:p>
          <a:p>
            <a:pPr marL="171450" indent="-171450">
              <a:buFont typeface="Arial" panose="020B0604020202020204" pitchFamily="34" charset="0"/>
              <a:buChar char="•"/>
            </a:pPr>
            <a:r>
              <a:rPr lang="en-US" sz="1200" dirty="0" err="1"/>
              <a:t>av_requests</a:t>
            </a:r>
            <a:endParaRPr lang="en-US" sz="1200" dirty="0"/>
          </a:p>
          <a:p>
            <a:pPr marL="171450" indent="-171450">
              <a:buFont typeface="Arial" panose="020B0604020202020204" pitchFamily="34" charset="0"/>
              <a:buChar char="•"/>
            </a:pPr>
            <a:r>
              <a:rPr lang="en-US" sz="1200" dirty="0" err="1"/>
              <a:t>av_async_run</a:t>
            </a:r>
            <a:endParaRPr lang="en-US" sz="1200" dirty="0"/>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164796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B73FE5-E9D8-330A-4030-B2FE9B83C667}"/>
              </a:ext>
            </a:extLst>
          </p:cNvPr>
          <p:cNvSpPr>
            <a:spLocks noGrp="1"/>
          </p:cNvSpPr>
          <p:nvPr>
            <p:ph idx="1"/>
          </p:nvPr>
        </p:nvSpPr>
        <p:spPr/>
        <p:txBody>
          <a:bodyPr/>
          <a:lstStyle/>
          <a:p>
            <a:r>
              <a:rPr lang="en-US" sz="1800" dirty="0"/>
              <a:t>There are two concepts but without precise, universally agreed meanings.</a:t>
            </a:r>
          </a:p>
          <a:p>
            <a:pPr lvl="1"/>
            <a:r>
              <a:rPr lang="en-US" sz="1600" b="1" dirty="0"/>
              <a:t>Orchestration</a:t>
            </a:r>
            <a:r>
              <a:rPr lang="en-US" sz="1600" dirty="0"/>
              <a:t>: “On the other hand, the orchestrator sends a command message to downstream microservices, telling it what operation to perform. After this microservice has performed the operation, it sends a reply message to the orchestrator. The orchestrator then processes the message and determines which next step to perform.”</a:t>
            </a:r>
          </a:p>
          <a:p>
            <a:pPr lvl="1"/>
            <a:r>
              <a:rPr lang="en-US" sz="1600" b="1" dirty="0"/>
              <a:t>Choreography: </a:t>
            </a:r>
            <a:r>
              <a:rPr lang="en-US" sz="1600" dirty="0"/>
              <a:t>”With choreography, you inform each part of the system of its job and let it work out the details, like dancers all finding their way and reacting to others around them in a ballet.”</a:t>
            </a:r>
          </a:p>
          <a:p>
            <a:r>
              <a:rPr lang="en-US" sz="1800" dirty="0"/>
              <a:t>There are many good overviews of the concepts”</a:t>
            </a:r>
          </a:p>
          <a:p>
            <a:pPr lvl="1"/>
            <a:r>
              <a:rPr lang="en-US" sz="1600" dirty="0">
                <a:hlinkClick r:id="rId2"/>
              </a:rPr>
              <a:t>https://ninetailed.io/blog/microservices-orchestration/</a:t>
            </a:r>
            <a:endParaRPr lang="en-US" sz="1600" dirty="0"/>
          </a:p>
          <a:p>
            <a:pPr lvl="1"/>
            <a:r>
              <a:rPr lang="en-US" sz="1600" dirty="0">
                <a:hlinkClick r:id="rId3"/>
              </a:rPr>
              <a:t>https://camunda.com/blog/2023/02/orchestration-vs-choreography/</a:t>
            </a:r>
            <a:endParaRPr lang="en-US" sz="1600" dirty="0"/>
          </a:p>
          <a:p>
            <a:pPr lvl="1"/>
            <a:r>
              <a:rPr lang="en-US" sz="1600" dirty="0">
                <a:hlinkClick r:id="rId4"/>
              </a:rPr>
              <a:t>https://docs.aws.amazon.com/prescriptive-guidance/latest/cloud-design-patterns/orchestration-choreography.html</a:t>
            </a:r>
            <a:endParaRPr lang="en-US" sz="1600" dirty="0"/>
          </a:p>
          <a:p>
            <a:pPr lvl="1"/>
            <a:r>
              <a:rPr lang="en-US" sz="1600" dirty="0">
                <a:hlinkClick r:id="rId5"/>
              </a:rPr>
              <a:t>https://betterprogramming.pub/microservice-orchestration-vs-choreography-5595b602fe3b</a:t>
            </a:r>
            <a:endParaRPr lang="en-US" sz="1600" dirty="0"/>
          </a:p>
          <a:p>
            <a:pPr lvl="1"/>
            <a:endParaRPr lang="en-US" sz="1600" dirty="0"/>
          </a:p>
          <a:p>
            <a:pPr lvl="1"/>
            <a:endParaRPr lang="en-US" sz="1600" dirty="0"/>
          </a:p>
        </p:txBody>
      </p:sp>
      <p:sp>
        <p:nvSpPr>
          <p:cNvPr id="3" name="Title 2">
            <a:extLst>
              <a:ext uri="{FF2B5EF4-FFF2-40B4-BE49-F238E27FC236}">
                <a16:creationId xmlns:a16="http://schemas.microsoft.com/office/drawing/2014/main" id="{E4003583-3B36-A636-D21A-B2914219DDA3}"/>
              </a:ext>
            </a:extLst>
          </p:cNvPr>
          <p:cNvSpPr>
            <a:spLocks noGrp="1"/>
          </p:cNvSpPr>
          <p:nvPr>
            <p:ph type="title"/>
          </p:nvPr>
        </p:nvSpPr>
        <p:spPr/>
        <p:txBody>
          <a:bodyPr/>
          <a:lstStyle/>
          <a:p>
            <a:r>
              <a:rPr lang="en-US" dirty="0"/>
              <a:t>Some Concepts</a:t>
            </a:r>
          </a:p>
        </p:txBody>
      </p:sp>
    </p:spTree>
    <p:extLst>
      <p:ext uri="{BB962C8B-B14F-4D97-AF65-F5344CB8AC3E}">
        <p14:creationId xmlns:p14="http://schemas.microsoft.com/office/powerpoint/2010/main" val="3616473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B3CCE-3E60-3BBF-FC56-455C08A9CF5E}"/>
              </a:ext>
            </a:extLst>
          </p:cNvPr>
          <p:cNvSpPr>
            <a:spLocks noGrp="1"/>
          </p:cNvSpPr>
          <p:nvPr>
            <p:ph idx="1"/>
          </p:nvPr>
        </p:nvSpPr>
        <p:spPr/>
        <p:txBody>
          <a:bodyPr/>
          <a:lstStyle/>
          <a:p>
            <a:r>
              <a:rPr lang="en-US" sz="1400" dirty="0"/>
              <a:t>A running program executes in an operating system </a:t>
            </a:r>
            <a:r>
              <a:rPr lang="en-US" sz="1400" i="1" dirty="0"/>
              <a:t>process. </a:t>
            </a:r>
            <a:r>
              <a:rPr lang="en-US" sz="1400" dirty="0"/>
              <a:t>There are many approaches to concurrency:</a:t>
            </a:r>
            <a:endParaRPr lang="en-US" sz="1400" i="1" dirty="0"/>
          </a:p>
          <a:p>
            <a:pPr lvl="1"/>
            <a:r>
              <a:rPr lang="en-US" sz="1200" dirty="0"/>
              <a:t>Multiprocessing:</a:t>
            </a:r>
          </a:p>
          <a:p>
            <a:pPr lvl="2"/>
            <a:r>
              <a:rPr lang="en-US" sz="1000" dirty="0"/>
              <a:t>The system has several “active processes.”</a:t>
            </a:r>
          </a:p>
          <a:p>
            <a:pPr lvl="2"/>
            <a:r>
              <a:rPr lang="en-US" sz="1000" dirty="0"/>
              <a:t>Only one process is executing on a CPU (core) as a time.</a:t>
            </a:r>
          </a:p>
          <a:p>
            <a:pPr lvl="2"/>
            <a:r>
              <a:rPr lang="en-US" sz="1000" dirty="0"/>
              <a:t>The OS switches between processes when the running process performs a blocking operations, e.g. file IO, remote network call, ... ...</a:t>
            </a:r>
          </a:p>
          <a:p>
            <a:pPr lvl="1"/>
            <a:r>
              <a:rPr lang="en-US" sz="1200" dirty="0"/>
              <a:t>Multithreading:</a:t>
            </a:r>
          </a:p>
          <a:p>
            <a:pPr lvl="2"/>
            <a:r>
              <a:rPr lang="en-US" sz="1000" dirty="0"/>
              <a:t>There are several “active threads” within a process.</a:t>
            </a:r>
          </a:p>
          <a:p>
            <a:pPr lvl="2"/>
            <a:r>
              <a:rPr lang="en-US" sz="1000" dirty="0"/>
              <a:t>(Usually) Only one thread is executing on a CPU (core) at a time.</a:t>
            </a:r>
          </a:p>
          <a:p>
            <a:pPr lvl="2"/>
            <a:r>
              <a:rPr lang="en-US" sz="1000" dirty="0"/>
              <a:t>When the thread performs a blocking operation, the process continues to run but executes a different,</a:t>
            </a:r>
            <a:br>
              <a:rPr lang="en-US" sz="1000" dirty="0"/>
            </a:br>
            <a:r>
              <a:rPr lang="en-US" sz="1000" dirty="0"/>
              <a:t>ready thread.</a:t>
            </a:r>
          </a:p>
          <a:p>
            <a:pPr lvl="1"/>
            <a:r>
              <a:rPr lang="en-US" sz="1200" dirty="0"/>
              <a:t>Coroutines:</a:t>
            </a:r>
          </a:p>
          <a:p>
            <a:pPr lvl="2"/>
            <a:r>
              <a:rPr lang="en-US" sz="1000" dirty="0"/>
              <a:t>There is a single active thread within a process.</a:t>
            </a:r>
          </a:p>
          <a:p>
            <a:pPr lvl="2"/>
            <a:r>
              <a:rPr lang="en-US" sz="1000" dirty="0"/>
              <a:t>When a thread performs a blocking operation, the programming language runtime does weird internal stuff</a:t>
            </a:r>
          </a:p>
          <a:p>
            <a:pPr lvl="3"/>
            <a:r>
              <a:rPr lang="en-US" sz="900" dirty="0"/>
              <a:t>Makes a copy of the current coroutines environment (call stack, ... ...)</a:t>
            </a:r>
          </a:p>
          <a:p>
            <a:pPr lvl="3"/>
            <a:r>
              <a:rPr lang="en-US" sz="900" dirty="0"/>
              <a:t>Starts a ready coroutine by switching to its call stack and next statement.</a:t>
            </a:r>
          </a:p>
          <a:p>
            <a:pPr lvl="2"/>
            <a:r>
              <a:rPr lang="en-US" sz="1100" dirty="0"/>
              <a:t>The thread and process do not block.</a:t>
            </a:r>
          </a:p>
          <a:p>
            <a:r>
              <a:rPr lang="en-US" sz="1500" dirty="0"/>
              <a:t>A </a:t>
            </a:r>
            <a:r>
              <a:rPr lang="en-US" sz="1500" i="1" dirty="0"/>
              <a:t>context switch </a:t>
            </a:r>
            <a:r>
              <a:rPr lang="en-US" sz="1500" dirty="0"/>
              <a:t>is changing the currently running process, thread or task. </a:t>
            </a:r>
          </a:p>
          <a:p>
            <a:pPr lvl="1"/>
            <a:r>
              <a:rPr lang="en-US" sz="1300" dirty="0"/>
              <a:t>There is a performance overhead for a context switch.</a:t>
            </a:r>
          </a:p>
          <a:p>
            <a:pPr lvl="1"/>
            <a:r>
              <a:rPr lang="en-US" sz="1300" dirty="0"/>
              <a:t>Overhead(multiprocessing) &gt;&gt; Overhead(multithreading) &gt;&gt; Overhead(coroutines)</a:t>
            </a:r>
          </a:p>
        </p:txBody>
      </p:sp>
      <p:sp>
        <p:nvSpPr>
          <p:cNvPr id="3" name="Title 2">
            <a:extLst>
              <a:ext uri="{FF2B5EF4-FFF2-40B4-BE49-F238E27FC236}">
                <a16:creationId xmlns:a16="http://schemas.microsoft.com/office/drawing/2014/main" id="{2A97BE46-0748-ADEB-6E83-77C7D514600D}"/>
              </a:ext>
            </a:extLst>
          </p:cNvPr>
          <p:cNvSpPr>
            <a:spLocks noGrp="1"/>
          </p:cNvSpPr>
          <p:nvPr>
            <p:ph type="title"/>
          </p:nvPr>
        </p:nvSpPr>
        <p:spPr/>
        <p:txBody>
          <a:bodyPr/>
          <a:lstStyle/>
          <a:p>
            <a:r>
              <a:rPr lang="en-US" dirty="0"/>
              <a:t>Concurrency</a:t>
            </a:r>
          </a:p>
        </p:txBody>
      </p:sp>
    </p:spTree>
    <p:extLst>
      <p:ext uri="{BB962C8B-B14F-4D97-AF65-F5344CB8AC3E}">
        <p14:creationId xmlns:p14="http://schemas.microsoft.com/office/powerpoint/2010/main" val="195834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B06DD-98BB-464C-937C-F896CC647797}"/>
              </a:ext>
            </a:extLst>
          </p:cNvPr>
          <p:cNvSpPr>
            <a:spLocks noGrp="1"/>
          </p:cNvSpPr>
          <p:nvPr>
            <p:ph type="title"/>
          </p:nvPr>
        </p:nvSpPr>
        <p:spPr/>
        <p:txBody>
          <a:bodyPr/>
          <a:lstStyle/>
          <a:p>
            <a:r>
              <a:rPr lang="en-US" dirty="0"/>
              <a:t>Threads, Promises, </a:t>
            </a:r>
            <a:r>
              <a:rPr lang="en-US" dirty="0" err="1"/>
              <a:t>Asynch</a:t>
            </a:r>
            <a:r>
              <a:rPr lang="en-US" dirty="0"/>
              <a:t> Functions, ... ...</a:t>
            </a:r>
          </a:p>
        </p:txBody>
      </p:sp>
      <p:pic>
        <p:nvPicPr>
          <p:cNvPr id="4" name="Picture 3">
            <a:extLst>
              <a:ext uri="{FF2B5EF4-FFF2-40B4-BE49-F238E27FC236}">
                <a16:creationId xmlns:a16="http://schemas.microsoft.com/office/drawing/2014/main" id="{EC934AE6-C6C7-8249-924B-90DE86FF8328}"/>
              </a:ext>
            </a:extLst>
          </p:cNvPr>
          <p:cNvPicPr>
            <a:picLocks noChangeAspect="1"/>
          </p:cNvPicPr>
          <p:nvPr/>
        </p:nvPicPr>
        <p:blipFill>
          <a:blip r:embed="rId2"/>
          <a:stretch>
            <a:fillRect/>
          </a:stretch>
        </p:blipFill>
        <p:spPr>
          <a:xfrm>
            <a:off x="873960" y="583970"/>
            <a:ext cx="3097840" cy="2925738"/>
          </a:xfrm>
          <a:prstGeom prst="rect">
            <a:avLst/>
          </a:prstGeom>
        </p:spPr>
      </p:pic>
      <p:sp>
        <p:nvSpPr>
          <p:cNvPr id="5" name="Right Brace 4">
            <a:extLst>
              <a:ext uri="{FF2B5EF4-FFF2-40B4-BE49-F238E27FC236}">
                <a16:creationId xmlns:a16="http://schemas.microsoft.com/office/drawing/2014/main" id="{A059DB28-731D-4541-AAD0-5B0049C39545}"/>
              </a:ext>
            </a:extLst>
          </p:cNvPr>
          <p:cNvSpPr/>
          <p:nvPr/>
        </p:nvSpPr>
        <p:spPr>
          <a:xfrm rot="10800000">
            <a:off x="1446664" y="1764500"/>
            <a:ext cx="177421" cy="66191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506B30D-90C9-8D49-A120-22889D037F32}"/>
              </a:ext>
            </a:extLst>
          </p:cNvPr>
          <p:cNvCxnSpPr/>
          <p:nvPr/>
        </p:nvCxnSpPr>
        <p:spPr>
          <a:xfrm flipH="1">
            <a:off x="143302" y="2095459"/>
            <a:ext cx="1241946"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25609A-798A-D54D-B717-9F1E174616FC}"/>
              </a:ext>
            </a:extLst>
          </p:cNvPr>
          <p:cNvPicPr>
            <a:picLocks noChangeAspect="1"/>
          </p:cNvPicPr>
          <p:nvPr/>
        </p:nvPicPr>
        <p:blipFill>
          <a:blip r:embed="rId3"/>
          <a:stretch>
            <a:fillRect/>
          </a:stretch>
        </p:blipFill>
        <p:spPr>
          <a:xfrm>
            <a:off x="4367282" y="536202"/>
            <a:ext cx="4670241" cy="2554626"/>
          </a:xfrm>
          <a:prstGeom prst="rect">
            <a:avLst/>
          </a:prstGeom>
        </p:spPr>
      </p:pic>
      <p:sp>
        <p:nvSpPr>
          <p:cNvPr id="8" name="Content Placeholder 6">
            <a:extLst>
              <a:ext uri="{FF2B5EF4-FFF2-40B4-BE49-F238E27FC236}">
                <a16:creationId xmlns:a16="http://schemas.microsoft.com/office/drawing/2014/main" id="{93BB6417-F117-444D-B984-572884529677}"/>
              </a:ext>
            </a:extLst>
          </p:cNvPr>
          <p:cNvSpPr txBox="1">
            <a:spLocks/>
          </p:cNvSpPr>
          <p:nvPr/>
        </p:nvSpPr>
        <p:spPr bwMode="auto">
          <a:xfrm>
            <a:off x="4419856" y="3138597"/>
            <a:ext cx="4451189" cy="1444166"/>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850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r>
              <a:rPr lang="en-US" sz="1600" kern="0" dirty="0"/>
              <a:t>Callbacks</a:t>
            </a:r>
          </a:p>
          <a:p>
            <a:pPr lvl="1"/>
            <a:r>
              <a:rPr lang="en-US" sz="1400" kern="0" dirty="0"/>
              <a:t>Incoming requests map to an event.</a:t>
            </a:r>
          </a:p>
          <a:p>
            <a:pPr lvl="1"/>
            <a:r>
              <a:rPr lang="en-US" sz="1400" kern="0" dirty="0"/>
              <a:t>There is a single thread running application code associated with an event..</a:t>
            </a:r>
          </a:p>
          <a:p>
            <a:pPr lvl="1"/>
            <a:r>
              <a:rPr lang="en-US" sz="1400" kern="0" dirty="0"/>
              <a:t>Long running calls get assigned to a separate worker thread, and register a callback.</a:t>
            </a:r>
          </a:p>
          <a:p>
            <a:pPr lvl="1"/>
            <a:r>
              <a:rPr lang="en-US" sz="1400" kern="0" dirty="0"/>
              <a:t>Completion of an operation results in an event, which resumes the application via a callback.</a:t>
            </a:r>
          </a:p>
        </p:txBody>
      </p:sp>
      <p:sp>
        <p:nvSpPr>
          <p:cNvPr id="9" name="Rectangle 8">
            <a:extLst>
              <a:ext uri="{FF2B5EF4-FFF2-40B4-BE49-F238E27FC236}">
                <a16:creationId xmlns:a16="http://schemas.microsoft.com/office/drawing/2014/main" id="{35A8A884-F436-A948-84CE-51601CDDC571}"/>
              </a:ext>
            </a:extLst>
          </p:cNvPr>
          <p:cNvSpPr/>
          <p:nvPr/>
        </p:nvSpPr>
        <p:spPr>
          <a:xfrm>
            <a:off x="5647499" y="3081184"/>
            <a:ext cx="3390023" cy="184666"/>
          </a:xfrm>
          <a:prstGeom prst="rect">
            <a:avLst/>
          </a:prstGeom>
        </p:spPr>
        <p:txBody>
          <a:bodyPr wrap="square">
            <a:spAutoFit/>
          </a:bodyPr>
          <a:lstStyle/>
          <a:p>
            <a:r>
              <a:rPr lang="en-US" sz="600" dirty="0"/>
              <a:t>https://</a:t>
            </a:r>
            <a:r>
              <a:rPr lang="en-US" sz="600" dirty="0" err="1"/>
              <a:t>medium.com</a:t>
            </a:r>
            <a:r>
              <a:rPr lang="en-US" sz="600" dirty="0"/>
              <a:t>/@</a:t>
            </a:r>
            <a:r>
              <a:rPr lang="en-US" sz="600" dirty="0" err="1"/>
              <a:t>amragaey</a:t>
            </a:r>
            <a:r>
              <a:rPr lang="en-US" sz="600" dirty="0"/>
              <a:t>/shortly-how-node-js-works-on-a-single-thread-763fda99f012</a:t>
            </a:r>
          </a:p>
        </p:txBody>
      </p:sp>
      <p:sp>
        <p:nvSpPr>
          <p:cNvPr id="10" name="Rectangle 9">
            <a:extLst>
              <a:ext uri="{FF2B5EF4-FFF2-40B4-BE49-F238E27FC236}">
                <a16:creationId xmlns:a16="http://schemas.microsoft.com/office/drawing/2014/main" id="{0094866F-C718-B547-89CC-A022ADD567BA}"/>
              </a:ext>
            </a:extLst>
          </p:cNvPr>
          <p:cNvSpPr/>
          <p:nvPr/>
        </p:nvSpPr>
        <p:spPr>
          <a:xfrm>
            <a:off x="47768" y="3323136"/>
            <a:ext cx="4572000" cy="215444"/>
          </a:xfrm>
          <a:prstGeom prst="rect">
            <a:avLst/>
          </a:prstGeom>
        </p:spPr>
        <p:txBody>
          <a:bodyPr>
            <a:spAutoFit/>
          </a:bodyPr>
          <a:lstStyle/>
          <a:p>
            <a:r>
              <a:rPr lang="en-US" sz="800" dirty="0"/>
              <a:t>https://</a:t>
            </a:r>
            <a:r>
              <a:rPr lang="en-US" sz="800" dirty="0" err="1"/>
              <a:t>en.wikipedia.org</a:t>
            </a:r>
            <a:r>
              <a:rPr lang="en-US" sz="800" dirty="0"/>
              <a:t>/wiki/Multithreading_(</a:t>
            </a:r>
            <a:r>
              <a:rPr lang="en-US" sz="800" dirty="0" err="1"/>
              <a:t>computer_architecture</a:t>
            </a:r>
            <a:r>
              <a:rPr lang="en-US" sz="800" dirty="0"/>
              <a:t>)</a:t>
            </a:r>
          </a:p>
        </p:txBody>
      </p:sp>
      <p:sp>
        <p:nvSpPr>
          <p:cNvPr id="11" name="Content Placeholder 6">
            <a:extLst>
              <a:ext uri="{FF2B5EF4-FFF2-40B4-BE49-F238E27FC236}">
                <a16:creationId xmlns:a16="http://schemas.microsoft.com/office/drawing/2014/main" id="{54F83F11-23BE-074E-818E-6C055AAB63EE}"/>
              </a:ext>
            </a:extLst>
          </p:cNvPr>
          <p:cNvSpPr>
            <a:spLocks noGrp="1"/>
          </p:cNvSpPr>
          <p:nvPr>
            <p:ph sz="half" idx="1"/>
          </p:nvPr>
        </p:nvSpPr>
        <p:spPr>
          <a:xfrm>
            <a:off x="156950" y="3757010"/>
            <a:ext cx="3923731" cy="965054"/>
          </a:xfrm>
        </p:spPr>
        <p:txBody>
          <a:bodyPr>
            <a:normAutofit/>
          </a:bodyPr>
          <a:lstStyle/>
          <a:p>
            <a:r>
              <a:rPr lang="en-US" sz="1400" dirty="0"/>
              <a:t>Multithreading</a:t>
            </a:r>
          </a:p>
          <a:p>
            <a:pPr lvl="1"/>
            <a:r>
              <a:rPr lang="en-US" sz="1200" dirty="0"/>
              <a:t>Thread #1 “blocks” for an IO or API call.</a:t>
            </a:r>
          </a:p>
          <a:p>
            <a:pPr lvl="1"/>
            <a:r>
              <a:rPr lang="en-US" sz="1200" dirty="0"/>
              <a:t>Process switches to “ready” thread #2</a:t>
            </a:r>
          </a:p>
        </p:txBody>
      </p:sp>
    </p:spTree>
    <p:extLst>
      <p:ext uri="{BB962C8B-B14F-4D97-AF65-F5344CB8AC3E}">
        <p14:creationId xmlns:p14="http://schemas.microsoft.com/office/powerpoint/2010/main" val="45594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a:t>
            </a:r>
            <a:endParaRPr lang="en-US" altLang="en-US" sz="1600" i="1" dirty="0">
              <a:solidFill>
                <a:schemeClr val="bg1"/>
              </a:solidFill>
            </a:endParaRPr>
          </a:p>
        </p:txBody>
      </p:sp>
      <p:sp>
        <p:nvSpPr>
          <p:cNvPr id="2" name="TextBox 11">
            <a:extLst>
              <a:ext uri="{FF2B5EF4-FFF2-40B4-BE49-F238E27FC236}">
                <a16:creationId xmlns:a16="http://schemas.microsoft.com/office/drawing/2014/main" id="{D4A83CB8-BD94-D899-CE8D-12AC699B14F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1691105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85297C-E7B8-F84D-82C4-68A401D433C6}"/>
              </a:ext>
            </a:extLst>
          </p:cNvPr>
          <p:cNvSpPr>
            <a:spLocks noGrp="1"/>
          </p:cNvSpPr>
          <p:nvPr>
            <p:ph type="title"/>
          </p:nvPr>
        </p:nvSpPr>
        <p:spPr/>
        <p:txBody>
          <a:bodyPr/>
          <a:lstStyle/>
          <a:p>
            <a:r>
              <a:rPr lang="en-US" dirty="0"/>
              <a:t>Microservice Layers</a:t>
            </a:r>
          </a:p>
        </p:txBody>
      </p:sp>
      <p:pic>
        <p:nvPicPr>
          <p:cNvPr id="3074" name="Picture 2">
            <a:extLst>
              <a:ext uri="{FF2B5EF4-FFF2-40B4-BE49-F238E27FC236}">
                <a16:creationId xmlns:a16="http://schemas.microsoft.com/office/drawing/2014/main" id="{7C7261F9-041F-1C48-A88B-D060B4A2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813"/>
            <a:ext cx="9144000" cy="407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41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742C7-F9B5-8948-B581-D9DBCC265442}"/>
              </a:ext>
            </a:extLst>
          </p:cNvPr>
          <p:cNvSpPr>
            <a:spLocks noGrp="1"/>
          </p:cNvSpPr>
          <p:nvPr>
            <p:ph type="title"/>
          </p:nvPr>
        </p:nvSpPr>
        <p:spPr/>
        <p:txBody>
          <a:bodyPr/>
          <a:lstStyle/>
          <a:p>
            <a:r>
              <a:rPr lang="en-US" dirty="0"/>
              <a:t>Another View</a:t>
            </a:r>
          </a:p>
        </p:txBody>
      </p:sp>
      <p:pic>
        <p:nvPicPr>
          <p:cNvPr id="4098" name="Picture 2">
            <a:extLst>
              <a:ext uri="{FF2B5EF4-FFF2-40B4-BE49-F238E27FC236}">
                <a16:creationId xmlns:a16="http://schemas.microsoft.com/office/drawing/2014/main" id="{F79A0B06-6D3E-AB41-AABF-5D41BA645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90550"/>
            <a:ext cx="5531742"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44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4901C-A961-5E40-B35D-3D9C2FBAC589}"/>
              </a:ext>
            </a:extLst>
          </p:cNvPr>
          <p:cNvSpPr>
            <a:spLocks noGrp="1"/>
          </p:cNvSpPr>
          <p:nvPr>
            <p:ph type="title"/>
          </p:nvPr>
        </p:nvSpPr>
        <p:spPr/>
        <p:txBody>
          <a:bodyPr/>
          <a:lstStyle/>
          <a:p>
            <a:r>
              <a:rPr lang="en-US" dirty="0"/>
              <a:t>Models </a:t>
            </a:r>
            <a:r>
              <a:rPr lang="en-US" sz="1100" dirty="0"/>
              <a:t>(https://</a:t>
            </a:r>
            <a:r>
              <a:rPr lang="en-US" sz="1100" dirty="0" err="1"/>
              <a:t>medium.com</a:t>
            </a:r>
            <a:r>
              <a:rPr lang="en-US" sz="1100" dirty="0"/>
              <a:t>/capital-one-tech/microservices-when-to-react-vs-orchestrate-c6b18308a14c)</a:t>
            </a:r>
            <a:endParaRPr lang="en-US" dirty="0"/>
          </a:p>
        </p:txBody>
      </p:sp>
      <p:pic>
        <p:nvPicPr>
          <p:cNvPr id="6146" name="Picture 2">
            <a:extLst>
              <a:ext uri="{FF2B5EF4-FFF2-40B4-BE49-F238E27FC236}">
                <a16:creationId xmlns:a16="http://schemas.microsoft.com/office/drawing/2014/main" id="{FF471364-6DCA-0E43-AF26-C4D3E2CFF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52450"/>
            <a:ext cx="2649273" cy="1809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A8B6F07-1040-9C42-A5ED-D1A01E056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 y="2362200"/>
            <a:ext cx="2343150" cy="2343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E49045B-9C97-BA40-8C35-BD57E0339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485" y="624639"/>
            <a:ext cx="2232448" cy="30289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EB48F7B-CDAC-BD41-9144-2D4EEAA06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96" y="590550"/>
            <a:ext cx="3408830" cy="284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608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76844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2650542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F943680-428F-C96D-D4F4-3EC59D3B277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38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 Lecture 8: Service Composition, Calling APIs, Events</a:t>
            </a:r>
            <a:endParaRPr lang="en-US" altLang="en-US" sz="1050" i="1" dirty="0">
              <a:solidFill>
                <a:schemeClr val="bg1"/>
              </a:solidFill>
            </a:endParaRPr>
          </a:p>
          <a:p>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50895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25DC3-6259-5986-6552-04A15AF46C4A}"/>
              </a:ext>
            </a:extLst>
          </p:cNvPr>
          <p:cNvSpPr>
            <a:spLocks noGrp="1"/>
          </p:cNvSpPr>
          <p:nvPr>
            <p:ph idx="1"/>
          </p:nvPr>
        </p:nvSpPr>
        <p:spPr>
          <a:xfrm>
            <a:off x="5477195" y="742950"/>
            <a:ext cx="3514405" cy="3886200"/>
          </a:xfrm>
        </p:spPr>
        <p:txBody>
          <a:bodyPr/>
          <a:lstStyle/>
          <a:p>
            <a:r>
              <a:rPr lang="en-US" dirty="0"/>
              <a:t>Orchestration:</a:t>
            </a:r>
          </a:p>
          <a:p>
            <a:pPr lvl="1"/>
            <a:r>
              <a:rPr lang="en-US" dirty="0"/>
              <a:t>A N+1 service implements the composition logic.</a:t>
            </a:r>
          </a:p>
          <a:p>
            <a:pPr lvl="1"/>
            <a:r>
              <a:rPr lang="en-US" dirty="0"/>
              <a:t>Sends messages/events to other services to coordinate actions.</a:t>
            </a:r>
          </a:p>
          <a:p>
            <a:r>
              <a:rPr lang="en-US" dirty="0"/>
              <a:t>Choreography:</a:t>
            </a:r>
          </a:p>
          <a:p>
            <a:pPr lvl="1"/>
            <a:r>
              <a:rPr lang="en-US" dirty="0"/>
              <a:t>Each service is independent and knows its function.</a:t>
            </a:r>
          </a:p>
          <a:p>
            <a:pPr lvl="1"/>
            <a:r>
              <a:rPr lang="en-US" dirty="0"/>
              <a:t>Subscribes to and published events.</a:t>
            </a:r>
          </a:p>
        </p:txBody>
      </p:sp>
      <p:sp>
        <p:nvSpPr>
          <p:cNvPr id="3" name="Title 2">
            <a:extLst>
              <a:ext uri="{FF2B5EF4-FFF2-40B4-BE49-F238E27FC236}">
                <a16:creationId xmlns:a16="http://schemas.microsoft.com/office/drawing/2014/main" id="{81FD7BFD-90D9-8F3F-F1BB-B828C40B0846}"/>
              </a:ext>
            </a:extLst>
          </p:cNvPr>
          <p:cNvSpPr>
            <a:spLocks noGrp="1"/>
          </p:cNvSpPr>
          <p:nvPr>
            <p:ph type="title"/>
          </p:nvPr>
        </p:nvSpPr>
        <p:spPr/>
        <p:txBody>
          <a:bodyPr/>
          <a:lstStyle/>
          <a:p>
            <a:r>
              <a:rPr lang="en-US" dirty="0"/>
              <a:t>Orchestration and Choreography</a:t>
            </a:r>
          </a:p>
        </p:txBody>
      </p:sp>
      <p:pic>
        <p:nvPicPr>
          <p:cNvPr id="2050" name="Picture 2">
            <a:extLst>
              <a:ext uri="{FF2B5EF4-FFF2-40B4-BE49-F238E27FC236}">
                <a16:creationId xmlns:a16="http://schemas.microsoft.com/office/drawing/2014/main" id="{2113D343-9688-D010-2CA7-16ADD3241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53043"/>
            <a:ext cx="3853264" cy="1782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eckout process with choreography">
            <a:extLst>
              <a:ext uri="{FF2B5EF4-FFF2-40B4-BE49-F238E27FC236}">
                <a16:creationId xmlns:a16="http://schemas.microsoft.com/office/drawing/2014/main" id="{9630DA8D-AC72-B850-1D6C-DEA89AEC5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31" y="3044179"/>
            <a:ext cx="5329164" cy="160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57FCF8-4699-2C89-C3CB-86E9D8CCF2A3}"/>
              </a:ext>
            </a:extLst>
          </p:cNvPr>
          <p:cNvSpPr txBox="1"/>
          <p:nvPr/>
        </p:nvSpPr>
        <p:spPr>
          <a:xfrm>
            <a:off x="1420095" y="516322"/>
            <a:ext cx="1470274" cy="369332"/>
          </a:xfrm>
          <a:prstGeom prst="rect">
            <a:avLst/>
          </a:prstGeom>
          <a:noFill/>
        </p:spPr>
        <p:txBody>
          <a:bodyPr wrap="none" rtlCol="0">
            <a:spAutoFit/>
          </a:bodyPr>
          <a:lstStyle/>
          <a:p>
            <a:r>
              <a:rPr lang="en-US" dirty="0"/>
              <a:t>Orchestration</a:t>
            </a:r>
          </a:p>
        </p:txBody>
      </p:sp>
      <p:sp>
        <p:nvSpPr>
          <p:cNvPr id="5" name="TextBox 4">
            <a:extLst>
              <a:ext uri="{FF2B5EF4-FFF2-40B4-BE49-F238E27FC236}">
                <a16:creationId xmlns:a16="http://schemas.microsoft.com/office/drawing/2014/main" id="{A0350506-63F7-7CAD-3EDB-F03832269153}"/>
              </a:ext>
            </a:extLst>
          </p:cNvPr>
          <p:cNvSpPr txBox="1"/>
          <p:nvPr/>
        </p:nvSpPr>
        <p:spPr>
          <a:xfrm>
            <a:off x="228600" y="2972176"/>
            <a:ext cx="1504707" cy="369332"/>
          </a:xfrm>
          <a:prstGeom prst="rect">
            <a:avLst/>
          </a:prstGeom>
          <a:noFill/>
        </p:spPr>
        <p:txBody>
          <a:bodyPr wrap="none" rtlCol="0">
            <a:spAutoFit/>
          </a:bodyPr>
          <a:lstStyle/>
          <a:p>
            <a:r>
              <a:rPr lang="en-US" dirty="0"/>
              <a:t>Choreography</a:t>
            </a:r>
          </a:p>
        </p:txBody>
      </p:sp>
    </p:spTree>
    <p:extLst>
      <p:ext uri="{BB962C8B-B14F-4D97-AF65-F5344CB8AC3E}">
        <p14:creationId xmlns:p14="http://schemas.microsoft.com/office/powerpoint/2010/main" val="2047965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C341-C1FF-E725-7413-422A41AA553E}"/>
              </a:ext>
            </a:extLst>
          </p:cNvPr>
          <p:cNvSpPr>
            <a:spLocks noGrp="1"/>
          </p:cNvSpPr>
          <p:nvPr>
            <p:ph type="title"/>
          </p:nvPr>
        </p:nvSpPr>
        <p:spPr/>
        <p:txBody>
          <a:bodyPr/>
          <a:lstStyle/>
          <a:p>
            <a:r>
              <a:rPr lang="en-US" dirty="0"/>
              <a:t>Microservice Layers</a:t>
            </a:r>
          </a:p>
        </p:txBody>
      </p:sp>
      <p:pic>
        <p:nvPicPr>
          <p:cNvPr id="10242" name="Picture 2">
            <a:extLst>
              <a:ext uri="{FF2B5EF4-FFF2-40B4-BE49-F238E27FC236}">
                <a16:creationId xmlns:a16="http://schemas.microsoft.com/office/drawing/2014/main" id="{2EF5D1DE-D09B-F037-C4F8-64A1EAB5F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64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EC4B2E-72F6-74B6-3C66-B4F640B57BB9}"/>
              </a:ext>
            </a:extLst>
          </p:cNvPr>
          <p:cNvSpPr>
            <a:spLocks noGrp="1"/>
          </p:cNvSpPr>
          <p:nvPr>
            <p:ph type="title"/>
          </p:nvPr>
        </p:nvSpPr>
        <p:spPr/>
        <p:txBody>
          <a:bodyPr/>
          <a:lstStyle/>
          <a:p>
            <a:r>
              <a:rPr lang="en-US" dirty="0"/>
              <a:t>Composite Service</a:t>
            </a:r>
          </a:p>
        </p:txBody>
      </p:sp>
      <p:pic>
        <p:nvPicPr>
          <p:cNvPr id="5" name="Picture 4">
            <a:extLst>
              <a:ext uri="{FF2B5EF4-FFF2-40B4-BE49-F238E27FC236}">
                <a16:creationId xmlns:a16="http://schemas.microsoft.com/office/drawing/2014/main" id="{E43FBA1C-57AE-C2C6-92BE-29475FE2EBE8}"/>
              </a:ext>
            </a:extLst>
          </p:cNvPr>
          <p:cNvPicPr>
            <a:picLocks noChangeAspect="1"/>
          </p:cNvPicPr>
          <p:nvPr/>
        </p:nvPicPr>
        <p:blipFill>
          <a:blip r:embed="rId2"/>
          <a:stretch>
            <a:fillRect/>
          </a:stretch>
        </p:blipFill>
        <p:spPr>
          <a:xfrm>
            <a:off x="1219200" y="517256"/>
            <a:ext cx="6705600" cy="2428095"/>
          </a:xfrm>
          <a:prstGeom prst="rect">
            <a:avLst/>
          </a:prstGeom>
        </p:spPr>
      </p:pic>
      <p:sp>
        <p:nvSpPr>
          <p:cNvPr id="2" name="Content Placeholder 1">
            <a:extLst>
              <a:ext uri="{FF2B5EF4-FFF2-40B4-BE49-F238E27FC236}">
                <a16:creationId xmlns:a16="http://schemas.microsoft.com/office/drawing/2014/main" id="{8FEAAEFA-FF2C-90E9-AD58-FF51FAA97AD5}"/>
              </a:ext>
            </a:extLst>
          </p:cNvPr>
          <p:cNvSpPr>
            <a:spLocks noGrp="1"/>
          </p:cNvSpPr>
          <p:nvPr>
            <p:ph idx="1"/>
          </p:nvPr>
        </p:nvSpPr>
        <p:spPr>
          <a:xfrm>
            <a:off x="152400" y="2419350"/>
            <a:ext cx="8839200" cy="2206894"/>
          </a:xfrm>
        </p:spPr>
        <p:txBody>
          <a:bodyPr/>
          <a:lstStyle/>
          <a:p>
            <a:r>
              <a:rPr lang="en-US" sz="1400" dirty="0"/>
              <a:t>Users and applications think in terms of composite domain objects, e.g. a student </a:t>
            </a:r>
            <a:br>
              <a:rPr lang="en-US" sz="1400" dirty="0"/>
            </a:br>
            <a:r>
              <a:rPr lang="en-US" sz="1400" dirty="0"/>
              <a:t>is composed of: basic information, course registrations, projects, … …</a:t>
            </a:r>
          </a:p>
          <a:p>
            <a:r>
              <a:rPr lang="en-US" sz="1400" dirty="0"/>
              <a:t>UIs and other clients want to “retrieve the whole thing” and “update the whole thing.”</a:t>
            </a:r>
          </a:p>
          <a:p>
            <a:r>
              <a:rPr lang="en-US" sz="1400" dirty="0"/>
              <a:t>Implementing composition in the browser is a poor design. </a:t>
            </a:r>
          </a:p>
          <a:p>
            <a:pPr lvl="1"/>
            <a:r>
              <a:rPr lang="en-US" sz="1200" dirty="0"/>
              <a:t>In general, a lot of business logic in the browser/client is a poor idea. Prone to errors and fragile when things change.</a:t>
            </a:r>
          </a:p>
          <a:p>
            <a:pPr lvl="1"/>
            <a:r>
              <a:rPr lang="en-US" sz="1200" dirty="0"/>
              <a:t>Something has to handle the operations on the composite</a:t>
            </a:r>
          </a:p>
          <a:p>
            <a:pPr lvl="2"/>
            <a:r>
              <a:rPr lang="en-US" sz="1000" dirty="0"/>
              <a:t>Constraints between the objects.</a:t>
            </a:r>
          </a:p>
          <a:p>
            <a:pPr lvl="2"/>
            <a:r>
              <a:rPr lang="en-US" sz="1000" dirty="0"/>
              <a:t>Read or update failures of parts of the composite</a:t>
            </a:r>
          </a:p>
          <a:p>
            <a:pPr lvl="2"/>
            <a:r>
              <a:rPr lang="en-US" sz="1000" dirty="0"/>
              <a:t>Etc.</a:t>
            </a:r>
          </a:p>
          <a:p>
            <a:r>
              <a:rPr lang="en-US" sz="1400" dirty="0"/>
              <a:t>So, our next task is fleshing out implementation of the basic services functions and simple composite.</a:t>
            </a:r>
          </a:p>
        </p:txBody>
      </p:sp>
    </p:spTree>
    <p:extLst>
      <p:ext uri="{BB962C8B-B14F-4D97-AF65-F5344CB8AC3E}">
        <p14:creationId xmlns:p14="http://schemas.microsoft.com/office/powerpoint/2010/main" val="3127376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E0DF7E-79FF-16A7-793F-D3E7091138B2}"/>
              </a:ext>
            </a:extLst>
          </p:cNvPr>
          <p:cNvSpPr>
            <a:spLocks noGrp="1"/>
          </p:cNvSpPr>
          <p:nvPr>
            <p:ph idx="1"/>
          </p:nvPr>
        </p:nvSpPr>
        <p:spPr>
          <a:xfrm>
            <a:off x="152400" y="3562350"/>
            <a:ext cx="8839200" cy="1066800"/>
          </a:xfrm>
        </p:spPr>
        <p:txBody>
          <a:bodyPr/>
          <a:lstStyle/>
          <a:p>
            <a:r>
              <a:rPr lang="en-US" dirty="0"/>
              <a:t>Reshow the topic, subscription, API keys, publication, webhook</a:t>
            </a:r>
            <a:br>
              <a:rPr lang="en-US" dirty="0"/>
            </a:br>
            <a:r>
              <a:rPr lang="en-US" dirty="0"/>
              <a:t>for the Discord example.</a:t>
            </a:r>
          </a:p>
        </p:txBody>
      </p:sp>
      <p:sp>
        <p:nvSpPr>
          <p:cNvPr id="3" name="Title 2">
            <a:extLst>
              <a:ext uri="{FF2B5EF4-FFF2-40B4-BE49-F238E27FC236}">
                <a16:creationId xmlns:a16="http://schemas.microsoft.com/office/drawing/2014/main" id="{0F33654F-FB75-A1A3-FE4E-029375F8B269}"/>
              </a:ext>
            </a:extLst>
          </p:cNvPr>
          <p:cNvSpPr>
            <a:spLocks noGrp="1"/>
          </p:cNvSpPr>
          <p:nvPr>
            <p:ph type="title"/>
          </p:nvPr>
        </p:nvSpPr>
        <p:spPr/>
        <p:txBody>
          <a:bodyPr/>
          <a:lstStyle/>
          <a:p>
            <a:r>
              <a:rPr lang="en-US" dirty="0"/>
              <a:t>Pub/Sub</a:t>
            </a:r>
          </a:p>
        </p:txBody>
      </p:sp>
      <p:pic>
        <p:nvPicPr>
          <p:cNvPr id="4098" name="Picture 2">
            <a:extLst>
              <a:ext uri="{FF2B5EF4-FFF2-40B4-BE49-F238E27FC236}">
                <a16:creationId xmlns:a16="http://schemas.microsoft.com/office/drawing/2014/main" id="{B434D4A3-2A61-0095-C00D-360590C48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42950"/>
            <a:ext cx="3382629" cy="2482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AD96C6C-FF16-FFDA-1D79-47C68741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4319"/>
            <a:ext cx="3221262" cy="293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6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br>
              <a:rPr lang="en-US" altLang="en-US" sz="2800" i="1" dirty="0">
                <a:solidFill>
                  <a:schemeClr val="bg1"/>
                </a:solidFill>
              </a:rPr>
            </a:br>
            <a:r>
              <a:rPr lang="en-US" altLang="en-US" sz="2800" i="1" dirty="0">
                <a:solidFill>
                  <a:schemeClr val="bg1"/>
                </a:solidFill>
              </a:rPr>
              <a:t>JWT</a:t>
            </a:r>
            <a:br>
              <a:rPr lang="en-US" altLang="en-US" sz="2800" i="1" dirty="0">
                <a:solidFill>
                  <a:schemeClr val="bg1"/>
                </a:solidFill>
              </a:rPr>
            </a:br>
            <a:r>
              <a:rPr lang="en-US" altLang="en-US" sz="2800" i="1" dirty="0">
                <a:solidFill>
                  <a:schemeClr val="bg1"/>
                </a:solidFill>
              </a:rPr>
              <a:t>Authorization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49368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80957</TotalTime>
  <Words>2067</Words>
  <Application>Microsoft Macintosh PowerPoint</Application>
  <PresentationFormat>On-screen Show (16:9)</PresentationFormat>
  <Paragraphs>227</Paragraphs>
  <Slides>41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Century Schoolbook</vt:lpstr>
      <vt:lpstr>Museo For Dell</vt:lpstr>
      <vt:lpstr>Museo Sans For Dell</vt:lpstr>
      <vt:lpstr>sohne</vt:lpstr>
      <vt:lpstr>source-serif-pro</vt:lpstr>
      <vt:lpstr>Office Theme</vt:lpstr>
      <vt:lpstr>PowerPoint Presentation</vt:lpstr>
      <vt:lpstr>PowerPoint Presentation</vt:lpstr>
      <vt:lpstr>Some Concepts</vt:lpstr>
      <vt:lpstr>Orchestration and Choreography</vt:lpstr>
      <vt:lpstr>Microservice Layers</vt:lpstr>
      <vt:lpstr>Composite Service</vt:lpstr>
      <vt:lpstr>Pub/Sub</vt:lpstr>
      <vt:lpstr>PowerPoint Presentation</vt:lpstr>
      <vt:lpstr>API Gateway</vt:lpstr>
      <vt:lpstr>Login and Authorization Tokens</vt:lpstr>
      <vt:lpstr>Real Example</vt:lpstr>
      <vt:lpstr>Real Example</vt:lpstr>
      <vt:lpstr>JWT</vt:lpstr>
      <vt:lpstr>REST is Stateless (https://restfulapi.net/statelessness/)</vt:lpstr>
      <vt:lpstr>Stateless</vt:lpstr>
      <vt:lpstr>JWT.io</vt:lpstr>
      <vt:lpstr>Lambda Authorizer</vt:lpstr>
      <vt:lpstr>Example and Concepts</vt:lpstr>
      <vt:lpstr>PowerPoint Presentation</vt:lpstr>
      <vt:lpstr>Pagination, Hyper Linked</vt:lpstr>
      <vt:lpstr>PowerPoint Presentation</vt:lpstr>
      <vt:lpstr>PowerPoint Presentation</vt:lpstr>
      <vt:lpstr>A World of APIs</vt:lpstr>
      <vt:lpstr>Two APIs I Use in My Project</vt:lpstr>
      <vt:lpstr>Address Example</vt:lpstr>
      <vt:lpstr>Concepts</vt:lpstr>
      <vt:lpstr>PowerPoint Presentation</vt:lpstr>
      <vt:lpstr>Synchronous versus Asynchronous</vt:lpstr>
      <vt:lpstr>Synchronous versus Asynchronous</vt:lpstr>
      <vt:lpstr>Concurrency</vt:lpstr>
      <vt:lpstr>Threads, Promises, Asynch Functions, ... ...</vt:lpstr>
      <vt:lpstr>PowerPoint Presentation</vt:lpstr>
      <vt:lpstr>Microservice Layers</vt:lpstr>
      <vt:lpstr>Another View</vt:lpstr>
      <vt:lpstr>Models (https://medium.com/capital-one-tech/microservices-when-to-react-vs-orchestrate-c6b18308a14c)</vt:lpstr>
      <vt:lpstr>Concepts</vt:lpstr>
      <vt:lpstr>Service Orchestration/Composition</vt:lpstr>
      <vt:lpstr>PowerPoint Presentation</vt:lpstr>
      <vt:lpstr>Middleware</vt:lpstr>
      <vt:lpstr>Middleware – Conceptual Model</vt:lpstr>
      <vt:lpstr>FastAPI Middleware (https://medium.com/@saverio3107/mastering-middleware-in-fastapi-from-basic-implementation-to-route-based-strategies-d62eff6b5463)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599</cp:revision>
  <cp:lastPrinted>2022-09-14T18:24:03Z</cp:lastPrinted>
  <dcterms:created xsi:type="dcterms:W3CDTF">2010-04-12T23:12:02Z</dcterms:created>
  <dcterms:modified xsi:type="dcterms:W3CDTF">2023-11-06T14:25:05Z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